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quickStyle1.xml" ContentType="application/vnd.openxmlformats-officedocument.drawingml.diagramStyl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8"/>
  </p:notesMasterIdLst>
  <p:sldIdLst>
    <p:sldId id="257" r:id="rId2"/>
    <p:sldId id="306" r:id="rId3"/>
    <p:sldId id="275" r:id="rId4"/>
    <p:sldId id="325" r:id="rId5"/>
    <p:sldId id="369" r:id="rId6"/>
    <p:sldId id="274" r:id="rId7"/>
    <p:sldId id="332" r:id="rId8"/>
    <p:sldId id="333" r:id="rId9"/>
    <p:sldId id="331" r:id="rId10"/>
    <p:sldId id="285" r:id="rId11"/>
    <p:sldId id="286" r:id="rId12"/>
    <p:sldId id="366" r:id="rId13"/>
    <p:sldId id="367" r:id="rId14"/>
    <p:sldId id="341" r:id="rId15"/>
    <p:sldId id="342" r:id="rId16"/>
    <p:sldId id="260" r:id="rId17"/>
    <p:sldId id="262" r:id="rId18"/>
    <p:sldId id="263" r:id="rId19"/>
    <p:sldId id="265" r:id="rId20"/>
    <p:sldId id="268" r:id="rId21"/>
    <p:sldId id="269" r:id="rId22"/>
    <p:sldId id="322" r:id="rId23"/>
    <p:sldId id="323" r:id="rId24"/>
    <p:sldId id="317" r:id="rId25"/>
    <p:sldId id="318" r:id="rId26"/>
    <p:sldId id="319" r:id="rId27"/>
    <p:sldId id="272" r:id="rId28"/>
    <p:sldId id="338" r:id="rId29"/>
    <p:sldId id="339" r:id="rId30"/>
    <p:sldId id="340" r:id="rId31"/>
    <p:sldId id="343" r:id="rId32"/>
    <p:sldId id="344" r:id="rId33"/>
    <p:sldId id="345" r:id="rId34"/>
    <p:sldId id="346" r:id="rId35"/>
    <p:sldId id="347" r:id="rId36"/>
    <p:sldId id="349" r:id="rId37"/>
    <p:sldId id="350" r:id="rId38"/>
    <p:sldId id="351" r:id="rId39"/>
    <p:sldId id="352" r:id="rId40"/>
    <p:sldId id="353" r:id="rId41"/>
    <p:sldId id="354" r:id="rId42"/>
    <p:sldId id="355" r:id="rId43"/>
    <p:sldId id="356" r:id="rId44"/>
    <p:sldId id="278" r:id="rId45"/>
    <p:sldId id="357" r:id="rId46"/>
    <p:sldId id="358" r:id="rId47"/>
    <p:sldId id="359" r:id="rId48"/>
    <p:sldId id="360" r:id="rId49"/>
    <p:sldId id="361" r:id="rId50"/>
    <p:sldId id="362" r:id="rId51"/>
    <p:sldId id="363" r:id="rId52"/>
    <p:sldId id="364" r:id="rId53"/>
    <p:sldId id="365" r:id="rId54"/>
    <p:sldId id="279" r:id="rId55"/>
    <p:sldId id="280" r:id="rId56"/>
    <p:sldId id="281" r:id="rId57"/>
    <p:sldId id="282" r:id="rId58"/>
    <p:sldId id="284" r:id="rId59"/>
    <p:sldId id="288" r:id="rId60"/>
    <p:sldId id="289" r:id="rId61"/>
    <p:sldId id="368" r:id="rId62"/>
    <p:sldId id="290" r:id="rId63"/>
    <p:sldId id="291" r:id="rId64"/>
    <p:sldId id="295" r:id="rId65"/>
    <p:sldId id="324" r:id="rId66"/>
    <p:sldId id="297" r:id="rId67"/>
    <p:sldId id="307" r:id="rId68"/>
    <p:sldId id="308" r:id="rId69"/>
    <p:sldId id="309" r:id="rId70"/>
    <p:sldId id="310" r:id="rId71"/>
    <p:sldId id="311" r:id="rId72"/>
    <p:sldId id="312" r:id="rId73"/>
    <p:sldId id="313" r:id="rId74"/>
    <p:sldId id="314" r:id="rId75"/>
    <p:sldId id="315" r:id="rId76"/>
    <p:sldId id="316" r:id="rId77"/>
    <p:sldId id="326" r:id="rId78"/>
    <p:sldId id="336" r:id="rId79"/>
    <p:sldId id="327" r:id="rId80"/>
    <p:sldId id="328" r:id="rId81"/>
    <p:sldId id="329" r:id="rId82"/>
    <p:sldId id="330" r:id="rId83"/>
    <p:sldId id="335" r:id="rId84"/>
    <p:sldId id="334" r:id="rId85"/>
    <p:sldId id="305" r:id="rId86"/>
    <p:sldId id="304" r:id="rId8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835" autoAdjust="0"/>
    <p:restoredTop sz="94660"/>
  </p:normalViewPr>
  <p:slideViewPr>
    <p:cSldViewPr>
      <p:cViewPr>
        <p:scale>
          <a:sx n="40" d="100"/>
          <a:sy n="40" d="100"/>
        </p:scale>
        <p:origin x="-504" y="-64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1188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64F11F-053D-4303-B1FA-AC8057C998E9}" type="doc">
      <dgm:prSet loTypeId="urn:microsoft.com/office/officeart/2005/8/layout/venn1" loCatId="relationship" qsTypeId="urn:microsoft.com/office/officeart/2005/8/quickstyle/simple1" qsCatId="simple" csTypeId="urn:microsoft.com/office/officeart/2005/8/colors/accent1_2" csCatId="accent1" phldr="1"/>
      <dgm:spPr/>
    </dgm:pt>
    <dgm:pt modelId="{B5F654B1-7645-48D5-A1C6-04E84CA65790}">
      <dgm:prSet phldrT="[Text]" custT="1"/>
      <dgm:spPr/>
      <dgm:t>
        <a:bodyPr/>
        <a:lstStyle/>
        <a:p>
          <a:pPr algn="l">
            <a:spcAft>
              <a:spcPts val="0"/>
            </a:spcAft>
          </a:pPr>
          <a:r>
            <a:rPr lang="en-US" sz="1200" u="sng" dirty="0" smtClean="0">
              <a:latin typeface="Arial Narrow" pitchFamily="34" charset="0"/>
            </a:rPr>
            <a:t>Project Based Learning</a:t>
          </a:r>
        </a:p>
        <a:p>
          <a:pPr algn="l">
            <a:spcAft>
              <a:spcPts val="0"/>
            </a:spcAft>
          </a:pPr>
          <a:endParaRPr lang="en-US" sz="1200" u="sng" dirty="0" smtClean="0">
            <a:latin typeface="Arial Narrow" pitchFamily="34" charset="0"/>
          </a:endParaRPr>
        </a:p>
        <a:p>
          <a:pPr algn="l">
            <a:spcAft>
              <a:spcPts val="0"/>
            </a:spcAft>
          </a:pPr>
          <a:r>
            <a:rPr lang="en-US" sz="1200" u="none" dirty="0" smtClean="0">
              <a:latin typeface="Arial Narrow" pitchFamily="34" charset="0"/>
            </a:rPr>
            <a:t>- Project Based Learning </a:t>
          </a:r>
          <a:r>
            <a:rPr lang="en-US" sz="1200" b="0" i="0" dirty="0" smtClean="0">
              <a:latin typeface="Arial Narrow" pitchFamily="34" charset="0"/>
            </a:rPr>
            <a:t>is an instructional </a:t>
          </a:r>
        </a:p>
        <a:p>
          <a:pPr algn="l">
            <a:spcAft>
              <a:spcPts val="0"/>
            </a:spcAft>
          </a:pPr>
          <a:r>
            <a:rPr lang="en-US" sz="1200" b="0" i="0" dirty="0" smtClean="0">
              <a:latin typeface="Arial Narrow" pitchFamily="34" charset="0"/>
            </a:rPr>
            <a:t>strategy in which students work in cooperative </a:t>
          </a:r>
        </a:p>
        <a:p>
          <a:pPr algn="l">
            <a:spcAft>
              <a:spcPts val="0"/>
            </a:spcAft>
          </a:pPr>
          <a:r>
            <a:rPr lang="en-US" sz="1200" b="0" i="0" dirty="0" smtClean="0">
              <a:latin typeface="Arial Narrow" pitchFamily="34" charset="0"/>
            </a:rPr>
            <a:t>learning groups to create a product, </a:t>
          </a:r>
        </a:p>
        <a:p>
          <a:pPr algn="l">
            <a:spcAft>
              <a:spcPts val="0"/>
            </a:spcAft>
          </a:pPr>
          <a:r>
            <a:rPr lang="en-US" sz="1200" b="0" i="0" dirty="0" smtClean="0">
              <a:latin typeface="Arial Narrow" pitchFamily="34" charset="0"/>
            </a:rPr>
            <a:t>presentation, or performance. </a:t>
          </a:r>
        </a:p>
        <a:p>
          <a:pPr algn="l">
            <a:spcAft>
              <a:spcPts val="0"/>
            </a:spcAft>
          </a:pPr>
          <a:endParaRPr lang="en-US" sz="1200" b="0" i="0" dirty="0" smtClean="0">
            <a:latin typeface="Arial Narrow" pitchFamily="34" charset="0"/>
          </a:endParaRPr>
        </a:p>
        <a:p>
          <a:pPr algn="l">
            <a:spcAft>
              <a:spcPts val="0"/>
            </a:spcAft>
          </a:pPr>
          <a:r>
            <a:rPr lang="en-US" sz="1200" b="0" i="0" dirty="0" smtClean="0">
              <a:latin typeface="Arial Narrow" pitchFamily="34" charset="0"/>
            </a:rPr>
            <a:t>-Project Based Learning typically engages </a:t>
          </a:r>
        </a:p>
        <a:p>
          <a:pPr algn="l">
            <a:spcAft>
              <a:spcPts val="0"/>
            </a:spcAft>
          </a:pPr>
          <a:r>
            <a:rPr lang="en-US" sz="1200" b="0" i="0" dirty="0" smtClean="0">
              <a:latin typeface="Arial Narrow" pitchFamily="34" charset="0"/>
            </a:rPr>
            <a:t>students with a question .  That question is </a:t>
          </a:r>
        </a:p>
        <a:p>
          <a:pPr algn="l">
            <a:spcAft>
              <a:spcPts val="0"/>
            </a:spcAft>
          </a:pPr>
          <a:r>
            <a:rPr lang="en-US" sz="1200" b="0" i="0" dirty="0" smtClean="0">
              <a:latin typeface="Arial Narrow" pitchFamily="34" charset="0"/>
            </a:rPr>
            <a:t>then used to create a final product that </a:t>
          </a:r>
        </a:p>
        <a:p>
          <a:pPr algn="l">
            <a:spcAft>
              <a:spcPts val="0"/>
            </a:spcAft>
          </a:pPr>
          <a:r>
            <a:rPr lang="en-US" sz="1200" b="0" i="0" dirty="0" smtClean="0">
              <a:latin typeface="Arial Narrow" pitchFamily="34" charset="0"/>
            </a:rPr>
            <a:t>somehow answers the question.</a:t>
          </a:r>
        </a:p>
        <a:p>
          <a:pPr algn="l">
            <a:spcAft>
              <a:spcPts val="0"/>
            </a:spcAft>
          </a:pPr>
          <a:endParaRPr lang="en-US" sz="1200" b="0" i="0" u="none" dirty="0" smtClean="0">
            <a:latin typeface="Arial Narrow" pitchFamily="34" charset="0"/>
          </a:endParaRPr>
        </a:p>
        <a:p>
          <a:pPr algn="l">
            <a:spcAft>
              <a:spcPts val="0"/>
            </a:spcAft>
          </a:pPr>
          <a:r>
            <a:rPr lang="en-US" sz="1200" b="0" i="0" u="none" dirty="0" smtClean="0">
              <a:latin typeface="Arial Narrow" pitchFamily="34" charset="0"/>
            </a:rPr>
            <a:t>-  </a:t>
          </a:r>
          <a:r>
            <a:rPr lang="en-US" sz="1400" b="0" i="0" u="none" dirty="0" smtClean="0">
              <a:solidFill>
                <a:srgbClr val="FF0000"/>
              </a:solidFill>
              <a:latin typeface="Arial Narrow" pitchFamily="34" charset="0"/>
            </a:rPr>
            <a:t>Focuses more on the final product, than</a:t>
          </a:r>
        </a:p>
        <a:p>
          <a:pPr algn="l">
            <a:spcAft>
              <a:spcPts val="0"/>
            </a:spcAft>
          </a:pPr>
          <a:r>
            <a:rPr lang="en-US" sz="1400" b="0" i="0" u="none" dirty="0" smtClean="0">
              <a:solidFill>
                <a:srgbClr val="FF0000"/>
              </a:solidFill>
              <a:latin typeface="Arial Narrow" pitchFamily="34" charset="0"/>
            </a:rPr>
            <a:t> the process of creating it.</a:t>
          </a:r>
          <a:endParaRPr lang="en-US" sz="1400" u="none" dirty="0">
            <a:solidFill>
              <a:srgbClr val="FF0000"/>
            </a:solidFill>
            <a:latin typeface="Arial Narrow" pitchFamily="34" charset="0"/>
          </a:endParaRPr>
        </a:p>
      </dgm:t>
    </dgm:pt>
    <dgm:pt modelId="{C61C9249-9F00-4F04-AEA4-6853B2552AB8}" type="parTrans" cxnId="{33F2E8BB-4CE4-4AC6-B3F8-C11471DA2FA5}">
      <dgm:prSet/>
      <dgm:spPr/>
      <dgm:t>
        <a:bodyPr/>
        <a:lstStyle/>
        <a:p>
          <a:endParaRPr lang="en-US"/>
        </a:p>
      </dgm:t>
    </dgm:pt>
    <dgm:pt modelId="{18C88259-3FE3-4C53-89AB-9BBF793646AC}" type="sibTrans" cxnId="{33F2E8BB-4CE4-4AC6-B3F8-C11471DA2FA5}">
      <dgm:prSet/>
      <dgm:spPr/>
      <dgm:t>
        <a:bodyPr/>
        <a:lstStyle/>
        <a:p>
          <a:endParaRPr lang="en-US"/>
        </a:p>
      </dgm:t>
    </dgm:pt>
    <dgm:pt modelId="{13E5BDE7-05CB-4F8A-BCDF-735069F52878}">
      <dgm:prSet phldrT="[Text]" custT="1"/>
      <dgm:spPr/>
      <dgm:t>
        <a:bodyPr/>
        <a:lstStyle/>
        <a:p>
          <a:pPr algn="r"/>
          <a:r>
            <a:rPr lang="en-US" sz="1400" u="sng" dirty="0" smtClean="0">
              <a:latin typeface="Arial Narrow" pitchFamily="34" charset="0"/>
            </a:rPr>
            <a:t>Problem Based Learning</a:t>
          </a:r>
        </a:p>
        <a:p>
          <a:pPr algn="r"/>
          <a:endParaRPr lang="en-US" sz="1400" u="sng" dirty="0" smtClean="0">
            <a:latin typeface="Arial Narrow" pitchFamily="34" charset="0"/>
          </a:endParaRPr>
        </a:p>
        <a:p>
          <a:pPr algn="r"/>
          <a:r>
            <a:rPr lang="en-US" sz="1400" u="none" dirty="0" smtClean="0">
              <a:latin typeface="Arial Narrow" pitchFamily="34" charset="0"/>
            </a:rPr>
            <a:t>  -Problem Based Learning </a:t>
          </a:r>
          <a:r>
            <a:rPr lang="en-US" sz="1400" b="0" i="0" dirty="0" smtClean="0">
              <a:latin typeface="Arial Narrow" pitchFamily="34" charset="0"/>
            </a:rPr>
            <a:t>is an instructional                                                     strategy in which students work in cooperative learning groups to investigate and resolve a problem.</a:t>
          </a:r>
        </a:p>
        <a:p>
          <a:pPr algn="r"/>
          <a:endParaRPr lang="en-US" sz="1400" b="0" i="0" dirty="0" smtClean="0">
            <a:latin typeface="Arial Narrow" pitchFamily="34" charset="0"/>
          </a:endParaRPr>
        </a:p>
        <a:p>
          <a:pPr algn="r"/>
          <a:r>
            <a:rPr lang="en-US" sz="1400" b="0" i="0" dirty="0" smtClean="0">
              <a:latin typeface="Arial Narrow" pitchFamily="34" charset="0"/>
            </a:rPr>
            <a:t>       - </a:t>
          </a:r>
          <a:r>
            <a:rPr lang="en-US" sz="1200" b="0" i="0" dirty="0" smtClean="0">
              <a:latin typeface="Arial Narrow" pitchFamily="34" charset="0"/>
            </a:rPr>
            <a:t>Problem Based Learning problems are typically based on real-world issues or situations.   Students are able to apply prior knowledge and experiences to the problem at hand.</a:t>
          </a:r>
        </a:p>
        <a:p>
          <a:pPr algn="r"/>
          <a:endParaRPr lang="en-US" sz="1400" b="0" i="0" dirty="0" smtClean="0">
            <a:latin typeface="Arial Narrow" pitchFamily="34" charset="0"/>
          </a:endParaRPr>
        </a:p>
        <a:p>
          <a:pPr algn="r"/>
          <a:r>
            <a:rPr lang="en-US" sz="1400" b="0" i="0" u="none" dirty="0" smtClean="0">
              <a:latin typeface="Arial Narrow" pitchFamily="34" charset="0"/>
            </a:rPr>
            <a:t>-    </a:t>
          </a:r>
          <a:r>
            <a:rPr lang="en-US" sz="1400" b="0" i="0" u="none" dirty="0" smtClean="0">
              <a:solidFill>
                <a:srgbClr val="FF0000"/>
              </a:solidFill>
              <a:latin typeface="Arial Narrow" pitchFamily="34" charset="0"/>
            </a:rPr>
            <a:t>Focuses more on the process of problem solving, rather than the outcome.</a:t>
          </a:r>
          <a:endParaRPr lang="en-US" sz="1400" b="0" u="none" dirty="0">
            <a:solidFill>
              <a:srgbClr val="FF0000"/>
            </a:solidFill>
            <a:latin typeface="Arial Narrow" pitchFamily="34" charset="0"/>
          </a:endParaRPr>
        </a:p>
      </dgm:t>
    </dgm:pt>
    <dgm:pt modelId="{B6C940B0-12A6-4144-8155-0DEC2A0DF1BA}" type="parTrans" cxnId="{C90110C8-074E-487D-B905-38BBCFA97806}">
      <dgm:prSet/>
      <dgm:spPr/>
      <dgm:t>
        <a:bodyPr/>
        <a:lstStyle/>
        <a:p>
          <a:endParaRPr lang="en-US"/>
        </a:p>
      </dgm:t>
    </dgm:pt>
    <dgm:pt modelId="{0426357B-487D-4285-AD99-0DF45EE5A67D}" type="sibTrans" cxnId="{C90110C8-074E-487D-B905-38BBCFA97806}">
      <dgm:prSet/>
      <dgm:spPr/>
      <dgm:t>
        <a:bodyPr/>
        <a:lstStyle/>
        <a:p>
          <a:endParaRPr lang="en-US"/>
        </a:p>
      </dgm:t>
    </dgm:pt>
    <dgm:pt modelId="{C455DCDA-1F7A-43B9-989D-B0AC6648FB7C}" type="pres">
      <dgm:prSet presAssocID="{5C64F11F-053D-4303-B1FA-AC8057C998E9}" presName="compositeShape" presStyleCnt="0">
        <dgm:presLayoutVars>
          <dgm:chMax val="7"/>
          <dgm:dir/>
          <dgm:resizeHandles val="exact"/>
        </dgm:presLayoutVars>
      </dgm:prSet>
      <dgm:spPr/>
    </dgm:pt>
    <dgm:pt modelId="{C09C119D-885C-45FD-B958-5FA713278236}" type="pres">
      <dgm:prSet presAssocID="{B5F654B1-7645-48D5-A1C6-04E84CA65790}" presName="circ1" presStyleLbl="vennNode1" presStyleIdx="0" presStyleCnt="2" custScaleX="108846" custLinFactNeighborX="-548" custLinFactNeighborY="-7029"/>
      <dgm:spPr/>
      <dgm:t>
        <a:bodyPr/>
        <a:lstStyle/>
        <a:p>
          <a:endParaRPr lang="en-US"/>
        </a:p>
      </dgm:t>
    </dgm:pt>
    <dgm:pt modelId="{34ADA5DF-6418-4BE6-80A1-D1BFFD4CB64E}" type="pres">
      <dgm:prSet presAssocID="{B5F654B1-7645-48D5-A1C6-04E84CA65790}" presName="circ1Tx" presStyleLbl="revTx" presStyleIdx="0" presStyleCnt="0">
        <dgm:presLayoutVars>
          <dgm:chMax val="0"/>
          <dgm:chPref val="0"/>
          <dgm:bulletEnabled val="1"/>
        </dgm:presLayoutVars>
      </dgm:prSet>
      <dgm:spPr/>
      <dgm:t>
        <a:bodyPr/>
        <a:lstStyle/>
        <a:p>
          <a:endParaRPr lang="en-US"/>
        </a:p>
      </dgm:t>
    </dgm:pt>
    <dgm:pt modelId="{68158300-4FDA-46A4-B721-6E97F9E3B8C2}" type="pres">
      <dgm:prSet presAssocID="{13E5BDE7-05CB-4F8A-BCDF-735069F52878}" presName="circ2" presStyleLbl="vennNode1" presStyleIdx="1" presStyleCnt="2" custScaleX="111791" custLinFactNeighborX="18116" custLinFactNeighborY="-2070"/>
      <dgm:spPr/>
      <dgm:t>
        <a:bodyPr/>
        <a:lstStyle/>
        <a:p>
          <a:endParaRPr lang="en-US"/>
        </a:p>
      </dgm:t>
    </dgm:pt>
    <dgm:pt modelId="{338AD10A-CD24-4272-B1DF-067B2C536C9D}" type="pres">
      <dgm:prSet presAssocID="{13E5BDE7-05CB-4F8A-BCDF-735069F52878}" presName="circ2Tx" presStyleLbl="revTx" presStyleIdx="0" presStyleCnt="0">
        <dgm:presLayoutVars>
          <dgm:chMax val="0"/>
          <dgm:chPref val="0"/>
          <dgm:bulletEnabled val="1"/>
        </dgm:presLayoutVars>
      </dgm:prSet>
      <dgm:spPr/>
      <dgm:t>
        <a:bodyPr/>
        <a:lstStyle/>
        <a:p>
          <a:endParaRPr lang="en-US"/>
        </a:p>
      </dgm:t>
    </dgm:pt>
  </dgm:ptLst>
  <dgm:cxnLst>
    <dgm:cxn modelId="{91DAA613-4BC0-4B36-8436-A5F31C41DF12}" type="presOf" srcId="{13E5BDE7-05CB-4F8A-BCDF-735069F52878}" destId="{68158300-4FDA-46A4-B721-6E97F9E3B8C2}" srcOrd="0" destOrd="0" presId="urn:microsoft.com/office/officeart/2005/8/layout/venn1"/>
    <dgm:cxn modelId="{C90110C8-074E-487D-B905-38BBCFA97806}" srcId="{5C64F11F-053D-4303-B1FA-AC8057C998E9}" destId="{13E5BDE7-05CB-4F8A-BCDF-735069F52878}" srcOrd="1" destOrd="0" parTransId="{B6C940B0-12A6-4144-8155-0DEC2A0DF1BA}" sibTransId="{0426357B-487D-4285-AD99-0DF45EE5A67D}"/>
    <dgm:cxn modelId="{0387F167-2E72-4D34-8EA2-078EA593DA6C}" type="presOf" srcId="{13E5BDE7-05CB-4F8A-BCDF-735069F52878}" destId="{338AD10A-CD24-4272-B1DF-067B2C536C9D}" srcOrd="1" destOrd="0" presId="urn:microsoft.com/office/officeart/2005/8/layout/venn1"/>
    <dgm:cxn modelId="{0934CE55-097D-44C8-A9A1-E78E6A2BBA7D}" type="presOf" srcId="{B5F654B1-7645-48D5-A1C6-04E84CA65790}" destId="{34ADA5DF-6418-4BE6-80A1-D1BFFD4CB64E}" srcOrd="1" destOrd="0" presId="urn:microsoft.com/office/officeart/2005/8/layout/venn1"/>
    <dgm:cxn modelId="{E378D842-6BB1-4093-91F6-AD14A830EFDE}" type="presOf" srcId="{5C64F11F-053D-4303-B1FA-AC8057C998E9}" destId="{C455DCDA-1F7A-43B9-989D-B0AC6648FB7C}" srcOrd="0" destOrd="0" presId="urn:microsoft.com/office/officeart/2005/8/layout/venn1"/>
    <dgm:cxn modelId="{BA00129D-0DE5-4E80-878A-0225A6BF9E81}" type="presOf" srcId="{B5F654B1-7645-48D5-A1C6-04E84CA65790}" destId="{C09C119D-885C-45FD-B958-5FA713278236}" srcOrd="0" destOrd="0" presId="urn:microsoft.com/office/officeart/2005/8/layout/venn1"/>
    <dgm:cxn modelId="{33F2E8BB-4CE4-4AC6-B3F8-C11471DA2FA5}" srcId="{5C64F11F-053D-4303-B1FA-AC8057C998E9}" destId="{B5F654B1-7645-48D5-A1C6-04E84CA65790}" srcOrd="0" destOrd="0" parTransId="{C61C9249-9F00-4F04-AEA4-6853B2552AB8}" sibTransId="{18C88259-3FE3-4C53-89AB-9BBF793646AC}"/>
    <dgm:cxn modelId="{5EC3AB49-A50A-4557-9004-CD26E1BE029A}" type="presParOf" srcId="{C455DCDA-1F7A-43B9-989D-B0AC6648FB7C}" destId="{C09C119D-885C-45FD-B958-5FA713278236}" srcOrd="0" destOrd="0" presId="urn:microsoft.com/office/officeart/2005/8/layout/venn1"/>
    <dgm:cxn modelId="{057F54B9-BDC5-4BEA-B3AC-673043373917}" type="presParOf" srcId="{C455DCDA-1F7A-43B9-989D-B0AC6648FB7C}" destId="{34ADA5DF-6418-4BE6-80A1-D1BFFD4CB64E}" srcOrd="1" destOrd="0" presId="urn:microsoft.com/office/officeart/2005/8/layout/venn1"/>
    <dgm:cxn modelId="{DD99D8AC-2DFF-4895-8214-791EDFABB483}" type="presParOf" srcId="{C455DCDA-1F7A-43B9-989D-B0AC6648FB7C}" destId="{68158300-4FDA-46A4-B721-6E97F9E3B8C2}" srcOrd="2" destOrd="0" presId="urn:microsoft.com/office/officeart/2005/8/layout/venn1"/>
    <dgm:cxn modelId="{C3FC88B2-4BFC-4FEF-B409-259AD9880D06}" type="presParOf" srcId="{C455DCDA-1F7A-43B9-989D-B0AC6648FB7C}" destId="{338AD10A-CD24-4272-B1DF-067B2C536C9D}"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C119D-885C-45FD-B958-5FA713278236}">
      <dsp:nvSpPr>
        <dsp:cNvPr id="0" name=""/>
        <dsp:cNvSpPr/>
      </dsp:nvSpPr>
      <dsp:spPr>
        <a:xfrm>
          <a:off x="-51413" y="204505"/>
          <a:ext cx="5063526" cy="46520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533400">
            <a:lnSpc>
              <a:spcPct val="90000"/>
            </a:lnSpc>
            <a:spcBef>
              <a:spcPct val="0"/>
            </a:spcBef>
            <a:spcAft>
              <a:spcPts val="0"/>
            </a:spcAft>
          </a:pPr>
          <a:r>
            <a:rPr lang="en-US" sz="1200" u="sng" kern="1200" dirty="0" smtClean="0">
              <a:latin typeface="Arial Narrow" pitchFamily="34" charset="0"/>
            </a:rPr>
            <a:t>Project Based Learning</a:t>
          </a:r>
        </a:p>
        <a:p>
          <a:pPr lvl="0" algn="l" defTabSz="533400">
            <a:lnSpc>
              <a:spcPct val="90000"/>
            </a:lnSpc>
            <a:spcBef>
              <a:spcPct val="0"/>
            </a:spcBef>
            <a:spcAft>
              <a:spcPts val="0"/>
            </a:spcAft>
          </a:pPr>
          <a:endParaRPr lang="en-US" sz="1200" u="sng" kern="1200" dirty="0" smtClean="0">
            <a:latin typeface="Arial Narrow" pitchFamily="34" charset="0"/>
          </a:endParaRPr>
        </a:p>
        <a:p>
          <a:pPr lvl="0" algn="l" defTabSz="533400">
            <a:lnSpc>
              <a:spcPct val="90000"/>
            </a:lnSpc>
            <a:spcBef>
              <a:spcPct val="0"/>
            </a:spcBef>
            <a:spcAft>
              <a:spcPts val="0"/>
            </a:spcAft>
          </a:pPr>
          <a:r>
            <a:rPr lang="en-US" sz="1200" u="none" kern="1200" dirty="0" smtClean="0">
              <a:latin typeface="Arial Narrow" pitchFamily="34" charset="0"/>
            </a:rPr>
            <a:t>- Project Based Learning </a:t>
          </a:r>
          <a:r>
            <a:rPr lang="en-US" sz="1200" b="0" i="0" kern="1200" dirty="0" smtClean="0">
              <a:latin typeface="Arial Narrow" pitchFamily="34" charset="0"/>
            </a:rPr>
            <a:t>is an instructional </a:t>
          </a:r>
        </a:p>
        <a:p>
          <a:pPr lvl="0" algn="l" defTabSz="533400">
            <a:lnSpc>
              <a:spcPct val="90000"/>
            </a:lnSpc>
            <a:spcBef>
              <a:spcPct val="0"/>
            </a:spcBef>
            <a:spcAft>
              <a:spcPts val="0"/>
            </a:spcAft>
          </a:pPr>
          <a:r>
            <a:rPr lang="en-US" sz="1200" b="0" i="0" kern="1200" dirty="0" smtClean="0">
              <a:latin typeface="Arial Narrow" pitchFamily="34" charset="0"/>
            </a:rPr>
            <a:t>strategy in which students work in cooperative </a:t>
          </a:r>
        </a:p>
        <a:p>
          <a:pPr lvl="0" algn="l" defTabSz="533400">
            <a:lnSpc>
              <a:spcPct val="90000"/>
            </a:lnSpc>
            <a:spcBef>
              <a:spcPct val="0"/>
            </a:spcBef>
            <a:spcAft>
              <a:spcPts val="0"/>
            </a:spcAft>
          </a:pPr>
          <a:r>
            <a:rPr lang="en-US" sz="1200" b="0" i="0" kern="1200" dirty="0" smtClean="0">
              <a:latin typeface="Arial Narrow" pitchFamily="34" charset="0"/>
            </a:rPr>
            <a:t>learning groups to create a product, </a:t>
          </a:r>
        </a:p>
        <a:p>
          <a:pPr lvl="0" algn="l" defTabSz="533400">
            <a:lnSpc>
              <a:spcPct val="90000"/>
            </a:lnSpc>
            <a:spcBef>
              <a:spcPct val="0"/>
            </a:spcBef>
            <a:spcAft>
              <a:spcPts val="0"/>
            </a:spcAft>
          </a:pPr>
          <a:r>
            <a:rPr lang="en-US" sz="1200" b="0" i="0" kern="1200" dirty="0" smtClean="0">
              <a:latin typeface="Arial Narrow" pitchFamily="34" charset="0"/>
            </a:rPr>
            <a:t>presentation, or performance. </a:t>
          </a:r>
        </a:p>
        <a:p>
          <a:pPr lvl="0" algn="l" defTabSz="533400">
            <a:lnSpc>
              <a:spcPct val="90000"/>
            </a:lnSpc>
            <a:spcBef>
              <a:spcPct val="0"/>
            </a:spcBef>
            <a:spcAft>
              <a:spcPts val="0"/>
            </a:spcAft>
          </a:pPr>
          <a:endParaRPr lang="en-US" sz="1200" b="0" i="0" kern="1200" dirty="0" smtClean="0">
            <a:latin typeface="Arial Narrow" pitchFamily="34" charset="0"/>
          </a:endParaRPr>
        </a:p>
        <a:p>
          <a:pPr lvl="0" algn="l" defTabSz="533400">
            <a:lnSpc>
              <a:spcPct val="90000"/>
            </a:lnSpc>
            <a:spcBef>
              <a:spcPct val="0"/>
            </a:spcBef>
            <a:spcAft>
              <a:spcPts val="0"/>
            </a:spcAft>
          </a:pPr>
          <a:r>
            <a:rPr lang="en-US" sz="1200" b="0" i="0" kern="1200" dirty="0" smtClean="0">
              <a:latin typeface="Arial Narrow" pitchFamily="34" charset="0"/>
            </a:rPr>
            <a:t>-Project Based Learning typically engages </a:t>
          </a:r>
        </a:p>
        <a:p>
          <a:pPr lvl="0" algn="l" defTabSz="533400">
            <a:lnSpc>
              <a:spcPct val="90000"/>
            </a:lnSpc>
            <a:spcBef>
              <a:spcPct val="0"/>
            </a:spcBef>
            <a:spcAft>
              <a:spcPts val="0"/>
            </a:spcAft>
          </a:pPr>
          <a:r>
            <a:rPr lang="en-US" sz="1200" b="0" i="0" kern="1200" dirty="0" smtClean="0">
              <a:latin typeface="Arial Narrow" pitchFamily="34" charset="0"/>
            </a:rPr>
            <a:t>students with a question .  That question is </a:t>
          </a:r>
        </a:p>
        <a:p>
          <a:pPr lvl="0" algn="l" defTabSz="533400">
            <a:lnSpc>
              <a:spcPct val="90000"/>
            </a:lnSpc>
            <a:spcBef>
              <a:spcPct val="0"/>
            </a:spcBef>
            <a:spcAft>
              <a:spcPts val="0"/>
            </a:spcAft>
          </a:pPr>
          <a:r>
            <a:rPr lang="en-US" sz="1200" b="0" i="0" kern="1200" dirty="0" smtClean="0">
              <a:latin typeface="Arial Narrow" pitchFamily="34" charset="0"/>
            </a:rPr>
            <a:t>then used to create a final product that </a:t>
          </a:r>
        </a:p>
        <a:p>
          <a:pPr lvl="0" algn="l" defTabSz="533400">
            <a:lnSpc>
              <a:spcPct val="90000"/>
            </a:lnSpc>
            <a:spcBef>
              <a:spcPct val="0"/>
            </a:spcBef>
            <a:spcAft>
              <a:spcPts val="0"/>
            </a:spcAft>
          </a:pPr>
          <a:r>
            <a:rPr lang="en-US" sz="1200" b="0" i="0" kern="1200" dirty="0" smtClean="0">
              <a:latin typeface="Arial Narrow" pitchFamily="34" charset="0"/>
            </a:rPr>
            <a:t>somehow answers the question.</a:t>
          </a:r>
        </a:p>
        <a:p>
          <a:pPr lvl="0" algn="l" defTabSz="533400">
            <a:lnSpc>
              <a:spcPct val="90000"/>
            </a:lnSpc>
            <a:spcBef>
              <a:spcPct val="0"/>
            </a:spcBef>
            <a:spcAft>
              <a:spcPts val="0"/>
            </a:spcAft>
          </a:pPr>
          <a:endParaRPr lang="en-US" sz="1200" b="0" i="0" u="none" kern="1200" dirty="0" smtClean="0">
            <a:latin typeface="Arial Narrow" pitchFamily="34" charset="0"/>
          </a:endParaRPr>
        </a:p>
        <a:p>
          <a:pPr lvl="0" algn="l" defTabSz="533400">
            <a:lnSpc>
              <a:spcPct val="90000"/>
            </a:lnSpc>
            <a:spcBef>
              <a:spcPct val="0"/>
            </a:spcBef>
            <a:spcAft>
              <a:spcPts val="0"/>
            </a:spcAft>
          </a:pPr>
          <a:r>
            <a:rPr lang="en-US" sz="1200" b="0" i="0" u="none" kern="1200" dirty="0" smtClean="0">
              <a:latin typeface="Arial Narrow" pitchFamily="34" charset="0"/>
            </a:rPr>
            <a:t>-  </a:t>
          </a:r>
          <a:r>
            <a:rPr lang="en-US" sz="1400" b="0" i="0" u="none" kern="1200" dirty="0" smtClean="0">
              <a:solidFill>
                <a:srgbClr val="FF0000"/>
              </a:solidFill>
              <a:latin typeface="Arial Narrow" pitchFamily="34" charset="0"/>
            </a:rPr>
            <a:t>Focuses more on the final product, than</a:t>
          </a:r>
        </a:p>
        <a:p>
          <a:pPr lvl="0" algn="l" defTabSz="533400">
            <a:lnSpc>
              <a:spcPct val="90000"/>
            </a:lnSpc>
            <a:spcBef>
              <a:spcPct val="0"/>
            </a:spcBef>
            <a:spcAft>
              <a:spcPts val="0"/>
            </a:spcAft>
          </a:pPr>
          <a:r>
            <a:rPr lang="en-US" sz="1400" b="0" i="0" u="none" kern="1200" dirty="0" smtClean="0">
              <a:solidFill>
                <a:srgbClr val="FF0000"/>
              </a:solidFill>
              <a:latin typeface="Arial Narrow" pitchFamily="34" charset="0"/>
            </a:rPr>
            <a:t> the process of creating it.</a:t>
          </a:r>
          <a:endParaRPr lang="en-US" sz="1400" u="none" kern="1200" dirty="0">
            <a:solidFill>
              <a:srgbClr val="FF0000"/>
            </a:solidFill>
            <a:latin typeface="Arial Narrow" pitchFamily="34" charset="0"/>
          </a:endParaRPr>
        </a:p>
      </dsp:txBody>
      <dsp:txXfrm>
        <a:off x="655655" y="753077"/>
        <a:ext cx="2919510" cy="3554866"/>
      </dsp:txXfrm>
    </dsp:sp>
    <dsp:sp modelId="{68158300-4FDA-46A4-B721-6E97F9E3B8C2}">
      <dsp:nvSpPr>
        <dsp:cNvPr id="0" name=""/>
        <dsp:cNvSpPr/>
      </dsp:nvSpPr>
      <dsp:spPr>
        <a:xfrm>
          <a:off x="3232885" y="435198"/>
          <a:ext cx="5200528" cy="46520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622300">
            <a:lnSpc>
              <a:spcPct val="90000"/>
            </a:lnSpc>
            <a:spcBef>
              <a:spcPct val="0"/>
            </a:spcBef>
            <a:spcAft>
              <a:spcPct val="35000"/>
            </a:spcAft>
          </a:pPr>
          <a:r>
            <a:rPr lang="en-US" sz="1400" u="sng" kern="1200" dirty="0" smtClean="0">
              <a:latin typeface="Arial Narrow" pitchFamily="34" charset="0"/>
            </a:rPr>
            <a:t>Problem Based Learning</a:t>
          </a:r>
        </a:p>
        <a:p>
          <a:pPr lvl="0" algn="r" defTabSz="622300">
            <a:lnSpc>
              <a:spcPct val="90000"/>
            </a:lnSpc>
            <a:spcBef>
              <a:spcPct val="0"/>
            </a:spcBef>
            <a:spcAft>
              <a:spcPct val="35000"/>
            </a:spcAft>
          </a:pPr>
          <a:endParaRPr lang="en-US" sz="1400" u="sng" kern="1200" dirty="0" smtClean="0">
            <a:latin typeface="Arial Narrow" pitchFamily="34" charset="0"/>
          </a:endParaRPr>
        </a:p>
        <a:p>
          <a:pPr lvl="0" algn="r" defTabSz="622300">
            <a:lnSpc>
              <a:spcPct val="90000"/>
            </a:lnSpc>
            <a:spcBef>
              <a:spcPct val="0"/>
            </a:spcBef>
            <a:spcAft>
              <a:spcPct val="35000"/>
            </a:spcAft>
          </a:pPr>
          <a:r>
            <a:rPr lang="en-US" sz="1400" u="none" kern="1200" dirty="0" smtClean="0">
              <a:latin typeface="Arial Narrow" pitchFamily="34" charset="0"/>
            </a:rPr>
            <a:t>  -Problem Based Learning </a:t>
          </a:r>
          <a:r>
            <a:rPr lang="en-US" sz="1400" b="0" i="0" kern="1200" dirty="0" smtClean="0">
              <a:latin typeface="Arial Narrow" pitchFamily="34" charset="0"/>
            </a:rPr>
            <a:t>is an instructional                                                     strategy in which students work in cooperative learning groups to investigate and resolve a problem.</a:t>
          </a:r>
        </a:p>
        <a:p>
          <a:pPr lvl="0" algn="r" defTabSz="622300">
            <a:lnSpc>
              <a:spcPct val="90000"/>
            </a:lnSpc>
            <a:spcBef>
              <a:spcPct val="0"/>
            </a:spcBef>
            <a:spcAft>
              <a:spcPct val="35000"/>
            </a:spcAft>
          </a:pPr>
          <a:endParaRPr lang="en-US" sz="1400" b="0" i="0" kern="1200" dirty="0" smtClean="0">
            <a:latin typeface="Arial Narrow" pitchFamily="34" charset="0"/>
          </a:endParaRPr>
        </a:p>
        <a:p>
          <a:pPr lvl="0" algn="r" defTabSz="622300">
            <a:lnSpc>
              <a:spcPct val="90000"/>
            </a:lnSpc>
            <a:spcBef>
              <a:spcPct val="0"/>
            </a:spcBef>
            <a:spcAft>
              <a:spcPct val="35000"/>
            </a:spcAft>
          </a:pPr>
          <a:r>
            <a:rPr lang="en-US" sz="1400" b="0" i="0" kern="1200" dirty="0" smtClean="0">
              <a:latin typeface="Arial Narrow" pitchFamily="34" charset="0"/>
            </a:rPr>
            <a:t>       - </a:t>
          </a:r>
          <a:r>
            <a:rPr lang="en-US" sz="1200" b="0" i="0" kern="1200" dirty="0" smtClean="0">
              <a:latin typeface="Arial Narrow" pitchFamily="34" charset="0"/>
            </a:rPr>
            <a:t>Problem Based Learning problems are typically based on real-world issues or situations.   Students are able to apply prior knowledge and experiences to the problem at hand.</a:t>
          </a:r>
        </a:p>
        <a:p>
          <a:pPr lvl="0" algn="r" defTabSz="622300">
            <a:lnSpc>
              <a:spcPct val="90000"/>
            </a:lnSpc>
            <a:spcBef>
              <a:spcPct val="0"/>
            </a:spcBef>
            <a:spcAft>
              <a:spcPct val="35000"/>
            </a:spcAft>
          </a:pPr>
          <a:endParaRPr lang="en-US" sz="1400" b="0" i="0" kern="1200" dirty="0" smtClean="0">
            <a:latin typeface="Arial Narrow" pitchFamily="34" charset="0"/>
          </a:endParaRPr>
        </a:p>
        <a:p>
          <a:pPr lvl="0" algn="r" defTabSz="622300">
            <a:lnSpc>
              <a:spcPct val="90000"/>
            </a:lnSpc>
            <a:spcBef>
              <a:spcPct val="0"/>
            </a:spcBef>
            <a:spcAft>
              <a:spcPct val="35000"/>
            </a:spcAft>
          </a:pPr>
          <a:r>
            <a:rPr lang="en-US" sz="1400" b="0" i="0" u="none" kern="1200" dirty="0" smtClean="0">
              <a:latin typeface="Arial Narrow" pitchFamily="34" charset="0"/>
            </a:rPr>
            <a:t>-    </a:t>
          </a:r>
          <a:r>
            <a:rPr lang="en-US" sz="1400" b="0" i="0" u="none" kern="1200" dirty="0" smtClean="0">
              <a:solidFill>
                <a:srgbClr val="FF0000"/>
              </a:solidFill>
              <a:latin typeface="Arial Narrow" pitchFamily="34" charset="0"/>
            </a:rPr>
            <a:t>Focuses more on the process of problem solving, rather than the outcome.</a:t>
          </a:r>
          <a:endParaRPr lang="en-US" sz="1400" b="0" u="none" kern="1200" dirty="0">
            <a:solidFill>
              <a:srgbClr val="FF0000"/>
            </a:solidFill>
            <a:latin typeface="Arial Narrow" pitchFamily="34" charset="0"/>
          </a:endParaRPr>
        </a:p>
      </dsp:txBody>
      <dsp:txXfrm>
        <a:off x="4708710" y="983770"/>
        <a:ext cx="2998502" cy="355486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25855B-040A-420E-B0C0-253A4E6F0A7D}"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2EAA07-9B95-42B3-BD6B-5100B1AAF6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BF185E-C79F-4D04-BE47-E7B91454CD12}"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4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751D7D0-EB3C-41E7-9988-9458F30BDCA7}"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5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6F3F9B-CE5C-41FA-B74E-81E4D8D9605F}"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B5CA25-068A-4ECC-82BA-044EA08AF62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BB5CA25-068A-4ECC-82BA-044EA08AF62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2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712201-8A20-4A1E-BB6B-D45BA760E4D3}"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4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2C10BC-D731-4989-8B04-048065BBF9C1}"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bwMode="auto">
          <a:noFill/>
          <a:ln>
            <a:solidFill>
              <a:srgbClr val="000000"/>
            </a:solidFill>
            <a:miter lim="800000"/>
            <a:headEnd/>
            <a:tailEnd/>
          </a:ln>
        </p:spPr>
      </p:sp>
      <p:sp>
        <p:nvSpPr>
          <p:cNvPr id="145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5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D248F6-4D7F-4AFD-B9E2-48D08B42B285}"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bwMode="auto">
          <a:noFill/>
          <a:ln>
            <a:solidFill>
              <a:srgbClr val="000000"/>
            </a:solidFill>
            <a:miter lim="800000"/>
            <a:headEnd/>
            <a:tailEnd/>
          </a:ln>
        </p:spPr>
      </p:sp>
      <p:sp>
        <p:nvSpPr>
          <p:cNvPr id="147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47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822139-F113-44DE-A62D-D705733F5FDD}"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A06D800-192F-4021-975A-D9DFB227B9A8}" type="slidenum">
              <a:rPr lang="en-US" smtClean="0"/>
              <a:pPr>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0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3D0FE9-2FFC-41DB-A913-254E575BDF40}"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p:spPr>
      </p:sp>
      <p:sp>
        <p:nvSpPr>
          <p:cNvPr id="151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PBL encourages Creativity </a:t>
            </a:r>
          </a:p>
        </p:txBody>
      </p:sp>
      <p:sp>
        <p:nvSpPr>
          <p:cNvPr id="151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2C758F-2DB6-493A-801C-DB4289F9CC60}"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3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1FA2E8-02E3-48B3-AAA7-FA618BECB12F}"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bwMode="auto">
          <a:noFill/>
          <a:ln>
            <a:solidFill>
              <a:srgbClr val="000000"/>
            </a:solidFill>
            <a:miter lim="800000"/>
            <a:headEnd/>
            <a:tailEnd/>
          </a:ln>
        </p:spPr>
      </p:sp>
      <p:sp>
        <p:nvSpPr>
          <p:cNvPr id="178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8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D03C23-E8A0-4C82-B2B0-C7CB9197B8F4}"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9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C0711B-545B-4282-A5FC-369EAA60747A}"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p:spPr>
      </p:sp>
      <p:sp>
        <p:nvSpPr>
          <p:cNvPr id="1802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0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8DDA9D-8483-402A-8272-B0828BADF236}"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4DA0A8-7317-4772-94CA-6C52758DC01E}"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A73C30-3A42-4D20-BA79-F2432A797815}" type="slidenum">
              <a:rPr lang="en-US"/>
              <a:pPr fontAlgn="base">
                <a:spcBef>
                  <a:spcPct val="0"/>
                </a:spcBef>
                <a:spcAft>
                  <a:spcPct val="0"/>
                </a:spcAft>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6E1EB1-A694-4987-B232-9469A75CAEAB}" type="slidenum">
              <a:rPr lang="en-US"/>
              <a:pPr fontAlgn="base">
                <a:spcBef>
                  <a:spcPct val="0"/>
                </a:spcBef>
                <a:spcAft>
                  <a:spcPct val="0"/>
                </a:spcAft>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bwMode="auto">
          <a:noFill/>
          <a:ln>
            <a:solidFill>
              <a:srgbClr val="000000"/>
            </a:solidFill>
            <a:miter lim="800000"/>
            <a:headEnd/>
            <a:tailEnd/>
          </a:ln>
        </p:spPr>
      </p:sp>
      <p:sp>
        <p:nvSpPr>
          <p:cNvPr id="157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7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52BE67-21B4-4CE5-B8B8-09476E9B376C}"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5CF1C5-3FB8-4FB8-B2E2-89221BFB1929}" type="slidenum">
              <a:rPr lang="en-US"/>
              <a:pPr fontAlgn="base">
                <a:spcBef>
                  <a:spcPct val="0"/>
                </a:spcBef>
                <a:spcAft>
                  <a:spcPct val="0"/>
                </a:spcAft>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smtClean="0"/>
          </a:p>
        </p:txBody>
      </p:sp>
      <p:sp>
        <p:nvSpPr>
          <p:cNvPr id="53252" name="Slide Number Placeholder 3"/>
          <p:cNvSpPr>
            <a:spLocks noGrp="1"/>
          </p:cNvSpPr>
          <p:nvPr>
            <p:ph type="sldNum" sz="quarter" idx="5"/>
          </p:nvPr>
        </p:nvSpPr>
        <p:spPr>
          <a:noFill/>
        </p:spPr>
        <p:txBody>
          <a:bodyPr/>
          <a:lstStyle/>
          <a:p>
            <a:fld id="{B46E9FC0-E6A4-458D-B400-FFD3D482AAA8}" type="slidenum">
              <a:rPr lang="en-US" smtClean="0"/>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6F5561-8D01-4D89-8329-34B42F1D0C7D}"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bwMode="auto">
          <a:noFill/>
          <a:ln>
            <a:solidFill>
              <a:srgbClr val="000000"/>
            </a:solidFill>
            <a:miter lim="800000"/>
            <a:headEnd/>
            <a:tailEnd/>
          </a:ln>
        </p:spPr>
      </p:sp>
      <p:sp>
        <p:nvSpPr>
          <p:cNvPr id="155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5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A85A87A-87B0-4024-963C-8B520594F2B4}" type="slidenum">
              <a:rPr lang="en-US" smtClean="0"/>
              <a:pPr/>
              <a:t>5</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C9BE57-2BB5-42EE-A0EB-0A2BA5C3B57B}"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25B02-DFC3-4CD6-8BD9-6233CB787867}" type="slidenum">
              <a:rPr lang="en-US" smtClean="0"/>
              <a:pPr/>
              <a:t>54</a:t>
            </a:fld>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p:spPr>
      </p:sp>
      <p:sp>
        <p:nvSpPr>
          <p:cNvPr id="159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9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6D4E41-0E34-4FCA-870F-97C7EE93BFF0}" type="slidenum">
              <a:rPr lang="en-US" smtClean="0"/>
              <a:pPr/>
              <a:t>55</a:t>
            </a:fld>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0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0FD184-82ED-4866-8C19-1161F82514FF}" type="slidenum">
              <a:rPr lang="en-US" smtClean="0"/>
              <a:pPr/>
              <a:t>56</a:t>
            </a:fld>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bwMode="auto">
          <a:noFill/>
          <a:ln>
            <a:solidFill>
              <a:srgbClr val="000000"/>
            </a:solidFill>
            <a:miter lim="800000"/>
            <a:headEnd/>
            <a:tailEnd/>
          </a:ln>
        </p:spPr>
      </p:sp>
      <p:sp>
        <p:nvSpPr>
          <p:cNvPr id="1617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1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F7E28D-7859-4C5A-AAE7-33A0C6A9DE46}" type="slidenum">
              <a:rPr lang="en-US" smtClean="0"/>
              <a:pPr/>
              <a:t>57</a:t>
            </a:fld>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noFill/>
          <a:ln>
            <a:solidFill>
              <a:srgbClr val="000000"/>
            </a:solidFill>
            <a:miter lim="800000"/>
            <a:headEnd/>
            <a:tailEnd/>
          </a:ln>
        </p:spPr>
      </p:sp>
      <p:sp>
        <p:nvSpPr>
          <p:cNvPr id="163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8CDAAB-7847-46B4-8033-EAE4794CAC69}" type="slidenum">
              <a:rPr lang="en-US" smtClean="0"/>
              <a:pPr/>
              <a:t>58</a:t>
            </a:fld>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78BA0F-5D06-4A79-8026-0FE20EDA440A}" type="slidenum">
              <a:rPr lang="en-US" smtClean="0"/>
              <a:pPr fontAlgn="base">
                <a:spcBef>
                  <a:spcPct val="0"/>
                </a:spcBef>
                <a:spcAft>
                  <a:spcPct val="0"/>
                </a:spcAft>
                <a:defRPr/>
              </a:pPr>
              <a:t>59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6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497C75-EB02-4E8A-95B9-61AEF4E20764}" type="slidenum">
              <a:rPr lang="en-US" smtClean="0"/>
              <a:pPr/>
              <a:t>6</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0DB23D-295B-47DB-84FA-5466E58FF4ED}" type="slidenum">
              <a:rPr lang="en-US" smtClean="0"/>
              <a:pPr fontAlgn="base">
                <a:spcBef>
                  <a:spcPct val="0"/>
                </a:spcBef>
                <a:spcAft>
                  <a:spcPct val="0"/>
                </a:spcAft>
                <a:defRPr/>
              </a:pPr>
              <a:t>60</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C174B0-2A24-49C3-9498-8EE39F65AB16}" type="slidenum">
              <a:rPr lang="en-US" smtClean="0"/>
              <a:pPr>
                <a:defRPr/>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6B7DC9F-CF85-46D7-9700-3463E078687D}" type="slidenum">
              <a:rPr lang="en-US" smtClean="0"/>
              <a:pPr>
                <a:defRPr/>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1BDFBEB-8282-4747-B4A6-2BD8A4AD7C61}" type="slidenum">
              <a:rPr lang="en-US" smtClean="0"/>
              <a:pPr>
                <a:defRPr/>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6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8C4D89-FF49-495E-802A-AF6DB08E3DEA}" type="slidenum">
              <a:rPr lang="en-US" smtClean="0"/>
              <a:pPr/>
              <a:t>65</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EC6DDB-FCCD-4E1C-AAD7-D966C8D1790F}" type="slidenum">
              <a:rPr lang="en-US" smtClean="0"/>
              <a:pPr fontAlgn="base">
                <a:spcBef>
                  <a:spcPct val="0"/>
                </a:spcBef>
                <a:spcAft>
                  <a:spcPct val="0"/>
                </a:spcAft>
                <a:defRPr/>
              </a:pPr>
              <a:t>67</a:t>
            </a:fld>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CE2B0E-2F6B-4982-BBA0-5A10D4632582}" type="slidenum">
              <a:rPr lang="en-US" smtClean="0"/>
              <a:pPr fontAlgn="base">
                <a:spcBef>
                  <a:spcPct val="0"/>
                </a:spcBef>
                <a:spcAft>
                  <a:spcPct val="0"/>
                </a:spcAft>
                <a:defRPr/>
              </a:pPr>
              <a:t>68</a:t>
            </a:fld>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bwMode="auto">
          <a:noFill/>
          <a:ln>
            <a:solidFill>
              <a:srgbClr val="000000"/>
            </a:solidFill>
            <a:miter lim="800000"/>
            <a:headEnd/>
            <a:tailEnd/>
          </a:ln>
        </p:spPr>
      </p:sp>
      <p:sp>
        <p:nvSpPr>
          <p:cNvPr id="169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9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54541F-700D-47E7-B618-84C948FDA066}" type="slidenum">
              <a:rPr lang="en-US" smtClean="0"/>
              <a:pPr/>
              <a:t>69</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7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B8F14B-67A6-4665-8C50-63B35185F7E5}" type="slidenum">
              <a:rPr lang="en-US" smtClean="0"/>
              <a:pPr/>
              <a:t>7</a:t>
            </a:fld>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A8E106-57A0-4018-9461-39F4E5513912}" type="slidenum">
              <a:rPr lang="en-US" smtClean="0"/>
              <a:pPr/>
              <a:t>70</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p:spPr>
      </p:sp>
      <p:sp>
        <p:nvSpPr>
          <p:cNvPr id="172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2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C348A3-3189-42C3-AC4A-CD6DBBA0ADC5}" type="slidenum">
              <a:rPr lang="en-US" smtClean="0"/>
              <a:pPr/>
              <a:t>71</a:t>
            </a:fld>
            <a:endParaRPr 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3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21A979-8542-414F-A9DF-72810EBE6F56}" type="slidenum">
              <a:rPr lang="en-US" smtClean="0"/>
              <a:pPr/>
              <a:t>72</a:t>
            </a:fld>
            <a:endParaRPr lang="en-U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p:spPr>
      </p:sp>
      <p:sp>
        <p:nvSpPr>
          <p:cNvPr id="174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4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72A3DA-6250-47AD-BDDF-171E95952789}" type="slidenum">
              <a:rPr lang="en-US" smtClean="0"/>
              <a:pPr/>
              <a:t>73</a:t>
            </a:fld>
            <a:endParaRPr lang="en-U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5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A89B21-119A-4BC5-B0A3-FB0F1B7FFD90}" type="slidenum">
              <a:rPr lang="en-US" smtClean="0"/>
              <a:pPr/>
              <a:t>74</a:t>
            </a:fld>
            <a:endParaRPr lang="en-U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p:spPr>
      </p:sp>
      <p:sp>
        <p:nvSpPr>
          <p:cNvPr id="176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6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DC654D-08E0-4418-A7B7-8C477597067C}" type="slidenum">
              <a:rPr lang="en-US" smtClean="0"/>
              <a:pPr/>
              <a:t>75</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7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F54996-383E-4BF9-9B98-29D22E0C6226}" type="slidenum">
              <a:rPr lang="en-US" smtClean="0"/>
              <a:pPr/>
              <a:t>76</a:t>
            </a:fld>
            <a:endParaRPr 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977BB6-E572-46BE-8A23-BF8D628A850A}" type="slidenum">
              <a:rPr lang="en-US" smtClean="0"/>
              <a:pPr>
                <a:defRPr/>
              </a:pPr>
              <a:t>77</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C977BB6-E572-46BE-8A23-BF8D628A850A}" type="slidenum">
              <a:rPr lang="en-US" smtClean="0"/>
              <a:pPr>
                <a:defRPr/>
              </a:pPr>
              <a:t>78</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BA763C-65D9-406A-9644-45BD97C95F89}" type="slidenum">
              <a:rPr lang="en-US" smtClean="0"/>
              <a:pPr>
                <a:defRPr/>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8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D11594-4382-4CE0-B1BD-6CC02660B4A7}" type="slidenum">
              <a:rPr lang="en-US" smtClean="0"/>
              <a:pPr/>
              <a:t>8</a:t>
            </a:fld>
            <a:endParaRPr 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C4B5603-A5F4-4B1F-B9EC-5FF62F600D1D}" type="slidenum">
              <a:rPr lang="en-US" smtClean="0"/>
              <a:pPr>
                <a:defRPr/>
              </a:pPr>
              <a:t>80</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8E9D3E5-D823-4D0A-8CFC-BB52F9856EA9}" type="slidenum">
              <a:rPr lang="en-US" smtClean="0"/>
              <a:pPr>
                <a:defRPr/>
              </a:pPr>
              <a:t>81</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0DBA4C1-C96F-4634-9331-DA75F27C94A1}" type="slidenum">
              <a:rPr lang="en-US" smtClean="0"/>
              <a:pPr>
                <a:defRPr/>
              </a:pPr>
              <a:t>82</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83</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84</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2EAA07-9B95-42B3-BD6B-5100B1AAF6DD}" type="slidenum">
              <a:rPr lang="en-US" smtClean="0"/>
              <a:pPr/>
              <a:t>85</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B436040-0837-4080-B82E-77A1253CACDA}" type="slidenum">
              <a:rPr lang="en-US" smtClean="0"/>
              <a:pPr>
                <a:defRPr/>
              </a:pPr>
              <a:t>86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236D2A-E884-4D13-BD07-89F5C61E8467}"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0025E0-6B74-4DD7-8A68-C36578815C8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0025E0-6B74-4DD7-8A68-C36578815C8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0025E0-6B74-4DD7-8A68-C36578815C8D}"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0025E0-6B74-4DD7-8A68-C36578815C8D}" type="datetimeFigureOut">
              <a:rPr lang="en-US" smtClean="0"/>
              <a:pPr/>
              <a:t>4/26/2011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0025E0-6B74-4DD7-8A68-C36578815C8D}" type="datetimeFigureOut">
              <a:rPr lang="en-US" smtClean="0"/>
              <a:pPr/>
              <a:t>4/26/2011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0025E0-6B74-4DD7-8A68-C36578815C8D}" type="datetimeFigureOut">
              <a:rPr lang="en-US" smtClean="0"/>
              <a:pPr/>
              <a:t>4/26/2011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0025E0-6B74-4DD7-8A68-C36578815C8D}"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0025E0-6B74-4DD7-8A68-C36578815C8D}"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B41DAF-7B71-432E-B100-DAF8A46F8DC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0025E0-6B74-4DD7-8A68-C36578815C8D}" type="datetimeFigureOut">
              <a:rPr lang="en-US" smtClean="0"/>
              <a:pPr/>
              <a:t>4/26/2011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41DAF-7B71-432E-B100-DAF8A46F8DC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henry@eirc.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www.eirc.org/"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21stcenturyskills.org/route2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hyperlink" Target="http://www.21stcenturyskills.or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www.state.nj.us/education/cccs/2009/final.htm" TargetMode="External"/><Relationship Id="rId4" Type="http://schemas.openxmlformats.org/officeDocument/2006/relationships/hyperlink" Target="../Telent21/ubdtemplate.doc"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alSQpinagp0"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hyperlink" Target="file:///C:\Documents%20and%20Settings\jhenry\My%20Documents\My%20Videos\RealPlayer%20Downloads\Fedex%20-%20Cast%20Away%20Commercial.flv"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Problem_Based_Learnin_What_Is_it.isf"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Creatively%20Speaking,%20Part%20Two%20%20Sir%20Ken%20Robinson%20on%20the%20Power%20of%20the%20Imaginative%20Mind%20%20%20Edutopia#.wmv"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2" Type="http://schemas.openxmlformats.org/officeDocument/2006/relationships/notesSlide" Target="../notesSlides/notesSlide84.xml"/><Relationship Id="rId1" Type="http://schemas.openxmlformats.org/officeDocument/2006/relationships/slideLayout" Target="../slideLayouts/slideLayout4.xml"/><Relationship Id="rId6" Type="http://schemas.openxmlformats.org/officeDocument/2006/relationships/hyperlink" Target="http://www.cotf.edu/earthinfo" TargetMode="External"/><Relationship Id="rId5" Type="http://schemas.openxmlformats.org/officeDocument/2006/relationships/hyperlink" Target="http://www.ascd.org/publications/educational_leadership/feb08/vol65/num05/Project-Based_Learning.aspx" TargetMode="External"/><Relationship Id="rId4" Type="http://schemas.openxmlformats.org/officeDocument/2006/relationships/hyperlink" Target="http://www.edutopia.org/seymour-papert-project-based-learning" TargetMode="External"/></Relationships>
</file>

<file path=ppt/slides/_rels/slide85.xml.rels><?xml version="1.0" encoding="UTF-8" standalone="yes"?>
<Relationships xmlns="http://schemas.openxmlformats.org/package/2006/relationships"><Relationship Id="rId8" Type="http://schemas.openxmlformats.org/officeDocument/2006/relationships/hyperlink" Target="http://www.uoregon.edu/~moursund/Math/pbl.htm" TargetMode="External"/><Relationship Id="rId3" Type="http://schemas.openxmlformats.org/officeDocument/2006/relationships/hyperlink" Target="http://www.cotf.edu/ete/" TargetMode="External"/><Relationship Id="rId7" Type="http://schemas.openxmlformats.org/officeDocument/2006/relationships/hyperlink" Target="http://www.udel.edu/pbl/problems/" TargetMode="External"/><Relationship Id="rId2" Type="http://schemas.openxmlformats.org/officeDocument/2006/relationships/notesSlide" Target="../notesSlides/notesSlide85.xml"/><Relationship Id="rId1" Type="http://schemas.openxmlformats.org/officeDocument/2006/relationships/slideLayout" Target="../slideLayouts/slideLayout4.xml"/><Relationship Id="rId6" Type="http://schemas.openxmlformats.org/officeDocument/2006/relationships/hyperlink" Target="http://www.mcli.dist.maricopa.edu/pbl/sd96/knowns.html" TargetMode="External"/><Relationship Id="rId5" Type="http://schemas.openxmlformats.org/officeDocument/2006/relationships/hyperlink" Target="http://www.pbli.org/pbl/generic_pbl.htm" TargetMode="External"/><Relationship Id="rId4" Type="http://schemas.openxmlformats.org/officeDocument/2006/relationships/hyperlink" Target="http://instep.cet.edu/instrucdes.html" TargetMode="Externa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819400"/>
            <a:ext cx="7924800" cy="1219200"/>
          </a:xfrm>
        </p:spPr>
        <p:txBody>
          <a:bodyPr>
            <a:noAutofit/>
          </a:bodyPr>
          <a:lstStyle/>
          <a:p>
            <a:pPr algn="ctr" eaLnBrk="1" hangingPunct="1">
              <a:defRPr/>
            </a:pPr>
            <a:r>
              <a:rPr lang="en-US" sz="3600" dirty="0" smtClean="0"/>
              <a:t>Project and Problem Based Learning</a:t>
            </a:r>
            <a:br>
              <a:rPr lang="en-US" sz="3600" dirty="0" smtClean="0"/>
            </a:br>
            <a:r>
              <a:rPr lang="en-US" sz="3600" dirty="0" smtClean="0"/>
              <a:t/>
            </a:r>
            <a:br>
              <a:rPr lang="en-US" sz="3600" dirty="0" smtClean="0"/>
            </a:br>
            <a:r>
              <a:rPr lang="en-US" sz="3600" dirty="0" smtClean="0">
                <a:solidFill>
                  <a:schemeClr val="tx2">
                    <a:lumMod val="75000"/>
                  </a:schemeClr>
                </a:solidFill>
              </a:rPr>
              <a:t/>
            </a:r>
            <a:br>
              <a:rPr lang="en-US" sz="3600" dirty="0" smtClean="0">
                <a:solidFill>
                  <a:schemeClr val="tx2">
                    <a:lumMod val="75000"/>
                  </a:schemeClr>
                </a:solidFill>
              </a:rPr>
            </a:br>
            <a:endParaRPr lang="en-US" sz="3600" dirty="0" smtClean="0"/>
          </a:p>
        </p:txBody>
      </p:sp>
      <p:sp>
        <p:nvSpPr>
          <p:cNvPr id="14339" name="Rectangle 2"/>
          <p:cNvSpPr>
            <a:spLocks noChangeArrowheads="1"/>
          </p:cNvSpPr>
          <p:nvPr/>
        </p:nvSpPr>
        <p:spPr bwMode="auto">
          <a:xfrm>
            <a:off x="381000" y="3657600"/>
            <a:ext cx="8458200" cy="1570038"/>
          </a:xfrm>
          <a:prstGeom prst="rect">
            <a:avLst/>
          </a:prstGeom>
          <a:noFill/>
          <a:ln w="9525">
            <a:noFill/>
            <a:miter lim="800000"/>
            <a:headEnd/>
            <a:tailEnd/>
          </a:ln>
        </p:spPr>
        <p:txBody>
          <a:bodyPr>
            <a:spAutoFit/>
          </a:bodyPr>
          <a:lstStyle/>
          <a:p>
            <a:pPr algn="ctr"/>
            <a:r>
              <a:rPr lang="en-US" sz="2000" b="1" dirty="0"/>
              <a:t>John Henry</a:t>
            </a:r>
            <a:br>
              <a:rPr lang="en-US" sz="2000" b="1" dirty="0"/>
            </a:br>
            <a:r>
              <a:rPr lang="en-US" sz="2000" b="1" dirty="0"/>
              <a:t>EIRC</a:t>
            </a:r>
            <a:br>
              <a:rPr lang="en-US" sz="2000" b="1" dirty="0"/>
            </a:br>
            <a:r>
              <a:rPr lang="en-US" sz="2000" b="1" dirty="0">
                <a:hlinkClick r:id="rId3"/>
              </a:rPr>
              <a:t>jhenry@eirc.org</a:t>
            </a:r>
            <a:r>
              <a:rPr lang="en-US" sz="2000" b="1" dirty="0"/>
              <a:t/>
            </a:r>
            <a:br>
              <a:rPr lang="en-US" sz="2000" b="1" dirty="0"/>
            </a:br>
            <a:r>
              <a:rPr lang="en-US" b="1" dirty="0"/>
              <a:t/>
            </a:r>
            <a:br>
              <a:rPr lang="en-US" b="1" dirty="0"/>
            </a:br>
            <a:endParaRPr lang="en-US" dirty="0"/>
          </a:p>
        </p:txBody>
      </p:sp>
      <p:pic>
        <p:nvPicPr>
          <p:cNvPr id="14340" name="Picture 2" descr="EIRC logo">
            <a:hlinkClick r:id="rId4"/>
          </p:cNvPr>
          <p:cNvPicPr>
            <a:picLocks noChangeAspect="1" noChangeArrowheads="1"/>
          </p:cNvPicPr>
          <p:nvPr/>
        </p:nvPicPr>
        <p:blipFill>
          <a:blip r:embed="rId5" cstate="print"/>
          <a:srcRect/>
          <a:stretch>
            <a:fillRect/>
          </a:stretch>
        </p:blipFill>
        <p:spPr bwMode="auto">
          <a:xfrm>
            <a:off x="3505200" y="304800"/>
            <a:ext cx="1828800" cy="877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200" smtClean="0"/>
              <a:t>Framework for 21st Century Learning </a:t>
            </a:r>
            <a:br>
              <a:rPr lang="en-US" sz="3200" smtClean="0"/>
            </a:br>
            <a:endParaRPr lang="en-US" sz="3200" smtClean="0"/>
          </a:p>
        </p:txBody>
      </p:sp>
      <p:sp>
        <p:nvSpPr>
          <p:cNvPr id="39939" name="Rectangle 1"/>
          <p:cNvSpPr>
            <a:spLocks noChangeArrowheads="1"/>
          </p:cNvSpPr>
          <p:nvPr/>
        </p:nvSpPr>
        <p:spPr bwMode="auto">
          <a:xfrm>
            <a:off x="0" y="6211888"/>
            <a:ext cx="9144000" cy="646112"/>
          </a:xfrm>
          <a:prstGeom prst="rect">
            <a:avLst/>
          </a:prstGeom>
          <a:noFill/>
          <a:ln w="9525">
            <a:noFill/>
            <a:miter lim="800000"/>
            <a:headEnd/>
            <a:tailEnd/>
          </a:ln>
        </p:spPr>
        <p:txBody>
          <a:bodyPr>
            <a:spAutoFit/>
          </a:bodyPr>
          <a:lstStyle/>
          <a:p>
            <a:pPr algn="ctr"/>
            <a:r>
              <a:rPr lang="en-US">
                <a:hlinkClick r:id="rId3"/>
              </a:rPr>
              <a:t>http://www.21stcenturyskills.org/route21/</a:t>
            </a:r>
            <a:endParaRPr lang="en-US"/>
          </a:p>
          <a:p>
            <a:pPr algn="ctr"/>
            <a:endParaRPr lang="en-US"/>
          </a:p>
        </p:txBody>
      </p:sp>
      <p:pic>
        <p:nvPicPr>
          <p:cNvPr id="39940" name="Picture 2" descr="rainbow_web 0710"/>
          <p:cNvPicPr>
            <a:picLocks noChangeAspect="1" noChangeArrowheads="1"/>
          </p:cNvPicPr>
          <p:nvPr/>
        </p:nvPicPr>
        <p:blipFill>
          <a:blip r:embed="rId4" cstate="print"/>
          <a:srcRect/>
          <a:stretch>
            <a:fillRect/>
          </a:stretch>
        </p:blipFill>
        <p:spPr bwMode="auto">
          <a:xfrm>
            <a:off x="228600" y="1371600"/>
            <a:ext cx="86868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nvSpPr>
        <p:spPr bwMode="auto">
          <a:xfrm>
            <a:off x="228600" y="457200"/>
            <a:ext cx="8915400" cy="5632450"/>
          </a:xfrm>
          <a:prstGeom prst="rect">
            <a:avLst/>
          </a:prstGeom>
          <a:solidFill>
            <a:schemeClr val="bg1"/>
          </a:solidFill>
          <a:ln w="9525">
            <a:noFill/>
            <a:miter lim="800000"/>
            <a:headEnd/>
            <a:tailEnd/>
          </a:ln>
        </p:spPr>
        <p:txBody>
          <a:bodyPr>
            <a:spAutoFit/>
          </a:bodyPr>
          <a:lstStyle/>
          <a:p>
            <a:pPr algn="ctr">
              <a:defRPr/>
            </a:pPr>
            <a:r>
              <a:rPr lang="en-US" dirty="0">
                <a:solidFill>
                  <a:schemeClr val="tx1">
                    <a:lumMod val="50000"/>
                  </a:schemeClr>
                </a:solidFill>
              </a:rPr>
              <a:t>The standard includes six strands, which reflect the </a:t>
            </a:r>
          </a:p>
          <a:p>
            <a:pPr algn="ctr">
              <a:defRPr/>
            </a:pPr>
            <a:r>
              <a:rPr lang="en-US" dirty="0">
                <a:solidFill>
                  <a:schemeClr val="tx1">
                    <a:lumMod val="50000"/>
                  </a:schemeClr>
                </a:solidFill>
                <a:hlinkClick r:id="rId3"/>
              </a:rPr>
              <a:t>Framework for 21st Century Learning</a:t>
            </a:r>
            <a:r>
              <a:rPr lang="en-US" dirty="0">
                <a:solidFill>
                  <a:schemeClr val="tx1">
                    <a:lumMod val="50000"/>
                  </a:schemeClr>
                </a:solidFill>
              </a:rPr>
              <a:t>: </a:t>
            </a:r>
          </a:p>
          <a:p>
            <a:pPr>
              <a:defRPr/>
            </a:pPr>
            <a:r>
              <a:rPr lang="en-US" u="sng" dirty="0">
                <a:solidFill>
                  <a:schemeClr val="tx1">
                    <a:lumMod val="50000"/>
                  </a:schemeClr>
                </a:solidFill>
              </a:rPr>
              <a:t>21</a:t>
            </a:r>
            <a:r>
              <a:rPr lang="en-US" u="sng" baseline="30000" dirty="0">
                <a:solidFill>
                  <a:schemeClr val="tx1">
                    <a:lumMod val="50000"/>
                  </a:schemeClr>
                </a:solidFill>
              </a:rPr>
              <a:t>st</a:t>
            </a:r>
            <a:r>
              <a:rPr lang="en-US" u="sng" dirty="0">
                <a:solidFill>
                  <a:schemeClr val="tx1">
                    <a:lumMod val="50000"/>
                  </a:schemeClr>
                </a:solidFill>
              </a:rPr>
              <a:t> Century  Skills</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Critical Thinking and Problem Solving</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Creativity and Innovation</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Collaboration, Teamwork, and Leadership</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Cross-Cultural Understanding and Interpersonal </a:t>
            </a:r>
          </a:p>
          <a:p>
            <a:pPr>
              <a:defRPr/>
            </a:pPr>
            <a:r>
              <a:rPr lang="en-US" dirty="0">
                <a:solidFill>
                  <a:schemeClr val="tx1">
                    <a:lumMod val="50000"/>
                  </a:schemeClr>
                </a:solidFill>
              </a:rPr>
              <a:t>  Communication </a:t>
            </a:r>
          </a:p>
          <a:p>
            <a:pPr>
              <a:defRPr/>
            </a:pPr>
            <a:endParaRPr lang="en-US" dirty="0">
              <a:solidFill>
                <a:schemeClr val="tx1">
                  <a:lumMod val="50000"/>
                </a:schemeClr>
              </a:solidFill>
            </a:endParaRPr>
          </a:p>
          <a:p>
            <a:pPr>
              <a:buFont typeface="Arial" charset="0"/>
              <a:buChar char="•"/>
              <a:defRPr/>
            </a:pPr>
            <a:r>
              <a:rPr lang="en-US" dirty="0">
                <a:solidFill>
                  <a:schemeClr val="tx1">
                    <a:lumMod val="50000"/>
                  </a:schemeClr>
                </a:solidFill>
              </a:rPr>
              <a:t> Communication and Media Fluency</a:t>
            </a:r>
          </a:p>
          <a:p>
            <a:pPr>
              <a:defRPr/>
            </a:pPr>
            <a:r>
              <a:rPr lang="en-US" dirty="0">
                <a:solidFill>
                  <a:schemeClr val="tx1">
                    <a:lumMod val="50000"/>
                  </a:schemeClr>
                </a:solidFill>
              </a:rPr>
              <a:t> </a:t>
            </a:r>
          </a:p>
          <a:p>
            <a:pPr>
              <a:buFont typeface="Arial" charset="0"/>
              <a:buChar char="•"/>
              <a:defRPr/>
            </a:pPr>
            <a:r>
              <a:rPr lang="en-US" dirty="0">
                <a:solidFill>
                  <a:schemeClr val="tx1">
                    <a:lumMod val="50000"/>
                  </a:schemeClr>
                </a:solidFill>
              </a:rPr>
              <a:t> Accountability, Productivity, and Ethics</a:t>
            </a:r>
          </a:p>
          <a:p>
            <a:pPr>
              <a:buFont typeface="Arial" charset="0"/>
              <a:buChar char="•"/>
              <a:defRPr/>
            </a:pPr>
            <a:endParaRPr lang="en-US" dirty="0">
              <a:solidFill>
                <a:schemeClr val="tx1">
                  <a:lumMod val="50000"/>
                </a:schemeClr>
              </a:solidFill>
            </a:endParaRPr>
          </a:p>
          <a:p>
            <a:pPr>
              <a:defRPr/>
            </a:pPr>
            <a:r>
              <a:rPr lang="en-US" dirty="0">
                <a:solidFill>
                  <a:schemeClr val="tx1">
                    <a:lumMod val="50000"/>
                  </a:schemeClr>
                </a:solidFill>
              </a:rPr>
              <a:t>Understanding by Design </a:t>
            </a:r>
            <a:r>
              <a:rPr lang="en-US" dirty="0" err="1">
                <a:solidFill>
                  <a:schemeClr val="tx1">
                    <a:lumMod val="50000"/>
                  </a:schemeClr>
                </a:solidFill>
                <a:hlinkClick r:id="rId4" action="ppaction://hlinkfile"/>
              </a:rPr>
              <a:t>UbD</a:t>
            </a:r>
            <a:r>
              <a:rPr lang="en-US" dirty="0">
                <a:solidFill>
                  <a:schemeClr val="tx1">
                    <a:lumMod val="50000"/>
                  </a:schemeClr>
                </a:solidFill>
              </a:rPr>
              <a:t> template (lesson plan development) </a:t>
            </a:r>
          </a:p>
          <a:p>
            <a:pPr>
              <a:buFont typeface="Arial" charset="0"/>
              <a:buChar char="•"/>
              <a:defRPr/>
            </a:pPr>
            <a:endParaRPr lang="en-US" dirty="0">
              <a:solidFill>
                <a:schemeClr val="tx1">
                  <a:lumMod val="50000"/>
                </a:schemeClr>
              </a:solidFill>
            </a:endParaRPr>
          </a:p>
          <a:p>
            <a:pPr algn="ctr">
              <a:defRPr/>
            </a:pPr>
            <a:r>
              <a:rPr lang="en-US" dirty="0">
                <a:solidFill>
                  <a:schemeClr val="tx1">
                    <a:lumMod val="50000"/>
                  </a:schemeClr>
                </a:solidFill>
                <a:hlinkClick r:id="rId5"/>
              </a:rPr>
              <a:t>http://www.state.nj.us/education/cccs/2009/final.htm</a:t>
            </a:r>
            <a:r>
              <a:rPr lang="en-US" dirty="0">
                <a:solidFill>
                  <a:schemeClr val="tx1">
                    <a:lumMod val="50000"/>
                  </a:schemeClr>
                </a:solidFill>
              </a:rPr>
              <a:t> </a:t>
            </a:r>
          </a:p>
        </p:txBody>
      </p:sp>
      <p:sp>
        <p:nvSpPr>
          <p:cNvPr id="40963" name="TextBox 2"/>
          <p:cNvSpPr txBox="1">
            <a:spLocks noChangeArrowheads="1"/>
          </p:cNvSpPr>
          <p:nvPr/>
        </p:nvSpPr>
        <p:spPr bwMode="auto">
          <a:xfrm>
            <a:off x="6248400" y="1676400"/>
            <a:ext cx="2667000" cy="2308225"/>
          </a:xfrm>
          <a:prstGeom prst="rect">
            <a:avLst/>
          </a:prstGeom>
          <a:noFill/>
          <a:ln w="9525">
            <a:solidFill>
              <a:schemeClr val="accent1"/>
            </a:solidFill>
            <a:miter lim="800000"/>
            <a:headEnd/>
            <a:tailEnd/>
          </a:ln>
        </p:spPr>
        <p:txBody>
          <a:bodyPr>
            <a:spAutoFit/>
          </a:bodyPr>
          <a:lstStyle/>
          <a:p>
            <a:r>
              <a:rPr lang="en-US" u="sng"/>
              <a:t>21</a:t>
            </a:r>
            <a:r>
              <a:rPr lang="en-US" u="sng" baseline="30000"/>
              <a:t>st</a:t>
            </a:r>
            <a:r>
              <a:rPr lang="en-US" u="sng"/>
              <a:t> Century Themes</a:t>
            </a:r>
          </a:p>
          <a:p>
            <a:endParaRPr lang="en-US"/>
          </a:p>
          <a:p>
            <a:r>
              <a:rPr lang="en-US"/>
              <a:t>Global Awareness</a:t>
            </a:r>
          </a:p>
          <a:p>
            <a:r>
              <a:rPr lang="en-US"/>
              <a:t>Financial, Economic, Business,  and Entrepreneurial Literacy</a:t>
            </a:r>
          </a:p>
          <a:p>
            <a:r>
              <a:rPr lang="en-US"/>
              <a:t>Civic Literacy</a:t>
            </a:r>
          </a:p>
          <a:p>
            <a:r>
              <a:rPr lang="en-US"/>
              <a:t>Health Literacy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457200" y="609600"/>
            <a:ext cx="8229600" cy="486287"/>
          </a:xfrm>
          <a:prstGeom prst="rect">
            <a:avLst/>
          </a:prstGeom>
          <a:noFill/>
          <a:ln w="9525">
            <a:noFill/>
            <a:miter lim="800000"/>
            <a:headEnd/>
            <a:tailEnd/>
          </a:ln>
        </p:spPr>
        <p:txBody>
          <a:bodyPr wrap="square">
            <a:spAutoFit/>
          </a:bodyPr>
          <a:lstStyle/>
          <a:p>
            <a:pPr>
              <a:lnSpc>
                <a:spcPct val="80000"/>
              </a:lnSpc>
              <a:spcBef>
                <a:spcPct val="50000"/>
              </a:spcBef>
            </a:pPr>
            <a:r>
              <a:rPr lang="en-US" sz="3200" dirty="0">
                <a:latin typeface="Times New Roman" pitchFamily="18" charset="0"/>
                <a:cs typeface="Times New Roman" pitchFamily="18" charset="0"/>
              </a:rPr>
              <a:t>Similarities to PBL </a:t>
            </a:r>
            <a:r>
              <a:rPr lang="en-US" sz="3200" dirty="0" smtClean="0">
                <a:latin typeface="Times New Roman" pitchFamily="18" charset="0"/>
                <a:cs typeface="Times New Roman" pitchFamily="18" charset="0"/>
              </a:rPr>
              <a:t> and </a:t>
            </a:r>
            <a:r>
              <a:rPr lang="en-US" sz="3200" dirty="0">
                <a:latin typeface="Times New Roman" pitchFamily="18" charset="0"/>
                <a:cs typeface="Times New Roman" pitchFamily="18" charset="0"/>
              </a:rPr>
              <a:t>What Employers Want</a:t>
            </a:r>
          </a:p>
        </p:txBody>
      </p:sp>
      <p:sp>
        <p:nvSpPr>
          <p:cNvPr id="47107" name="Text Box 3"/>
          <p:cNvSpPr txBox="1">
            <a:spLocks noChangeArrowheads="1"/>
          </p:cNvSpPr>
          <p:nvPr/>
        </p:nvSpPr>
        <p:spPr bwMode="auto">
          <a:xfrm>
            <a:off x="381000" y="1600200"/>
            <a:ext cx="8305800" cy="5047536"/>
          </a:xfrm>
          <a:prstGeom prst="rect">
            <a:avLst/>
          </a:prstGeom>
          <a:noFill/>
          <a:ln w="9525">
            <a:noFill/>
            <a:miter lim="800000"/>
            <a:headEnd/>
            <a:tailEnd/>
          </a:ln>
        </p:spPr>
        <p:txBody>
          <a:bodyPr>
            <a:spAutoFit/>
          </a:bodyPr>
          <a:lstStyle/>
          <a:p>
            <a:pPr>
              <a:spcBef>
                <a:spcPct val="50000"/>
              </a:spcBef>
              <a:buFont typeface="Arial" pitchFamily="34" charset="0"/>
              <a:buChar char="•"/>
            </a:pPr>
            <a:r>
              <a:rPr lang="en-US" sz="2800" dirty="0" smtClean="0">
                <a:latin typeface="Times New Roman" pitchFamily="18" charset="0"/>
              </a:rPr>
              <a:t>  Willingness </a:t>
            </a:r>
            <a:r>
              <a:rPr lang="en-US" sz="2800" dirty="0">
                <a:latin typeface="Times New Roman" pitchFamily="18" charset="0"/>
              </a:rPr>
              <a:t>to share information and ideas</a:t>
            </a:r>
          </a:p>
          <a:p>
            <a:pPr>
              <a:spcBef>
                <a:spcPct val="50000"/>
              </a:spcBef>
              <a:buFont typeface="Arial" pitchFamily="34" charset="0"/>
              <a:buChar char="•"/>
            </a:pPr>
            <a:r>
              <a:rPr lang="en-US" sz="2800" dirty="0" smtClean="0">
                <a:latin typeface="Times New Roman" pitchFamily="18" charset="0"/>
              </a:rPr>
              <a:t>  Commitment </a:t>
            </a:r>
            <a:r>
              <a:rPr lang="en-US" sz="2800" dirty="0">
                <a:latin typeface="Times New Roman" pitchFamily="18" charset="0"/>
              </a:rPr>
              <a:t>to work in teams</a:t>
            </a:r>
          </a:p>
          <a:p>
            <a:pPr>
              <a:spcBef>
                <a:spcPct val="50000"/>
              </a:spcBef>
              <a:buFont typeface="Arial" pitchFamily="34" charset="0"/>
              <a:buChar char="•"/>
            </a:pPr>
            <a:r>
              <a:rPr lang="en-US" sz="2800" dirty="0" smtClean="0">
                <a:latin typeface="Times New Roman" pitchFamily="18" charset="0"/>
              </a:rPr>
              <a:t>  Responsiveness </a:t>
            </a:r>
            <a:r>
              <a:rPr lang="en-US" sz="2800" dirty="0">
                <a:latin typeface="Times New Roman" pitchFamily="18" charset="0"/>
              </a:rPr>
              <a:t>to change</a:t>
            </a:r>
          </a:p>
          <a:p>
            <a:pPr>
              <a:spcBef>
                <a:spcPct val="50000"/>
              </a:spcBef>
              <a:buFont typeface="Arial" pitchFamily="34" charset="0"/>
              <a:buChar char="•"/>
            </a:pPr>
            <a:r>
              <a:rPr lang="en-US" sz="2800" dirty="0" smtClean="0">
                <a:latin typeface="Times New Roman" pitchFamily="18" charset="0"/>
              </a:rPr>
              <a:t>  Sense </a:t>
            </a:r>
            <a:r>
              <a:rPr lang="en-US" sz="2800" dirty="0">
                <a:latin typeface="Times New Roman" pitchFamily="18" charset="0"/>
              </a:rPr>
              <a:t>of ownership with work and ideas</a:t>
            </a:r>
          </a:p>
          <a:p>
            <a:pPr>
              <a:spcBef>
                <a:spcPct val="50000"/>
              </a:spcBef>
              <a:buFont typeface="Arial" pitchFamily="34" charset="0"/>
              <a:buChar char="•"/>
            </a:pPr>
            <a:r>
              <a:rPr lang="en-US" sz="2800" dirty="0" smtClean="0">
                <a:latin typeface="Times New Roman" pitchFamily="18" charset="0"/>
              </a:rPr>
              <a:t>  Willingness </a:t>
            </a:r>
            <a:r>
              <a:rPr lang="en-US" sz="2800" dirty="0">
                <a:latin typeface="Times New Roman" pitchFamily="18" charset="0"/>
              </a:rPr>
              <a:t>to take calculated risks, without fear of </a:t>
            </a:r>
            <a:r>
              <a:rPr lang="en-US" sz="2800" dirty="0" smtClean="0">
                <a:latin typeface="Times New Roman" pitchFamily="18" charset="0"/>
              </a:rPr>
              <a:t>  </a:t>
            </a:r>
          </a:p>
          <a:p>
            <a:pPr>
              <a:spcBef>
                <a:spcPct val="50000"/>
              </a:spcBef>
            </a:pPr>
            <a:r>
              <a:rPr lang="en-US" sz="2800" dirty="0" smtClean="0">
                <a:latin typeface="Times New Roman" pitchFamily="18" charset="0"/>
              </a:rPr>
              <a:t>    consequences</a:t>
            </a:r>
            <a:endParaRPr lang="en-US" sz="2800" dirty="0">
              <a:latin typeface="Times New Roman" pitchFamily="18" charset="0"/>
            </a:endParaRPr>
          </a:p>
          <a:p>
            <a:pPr>
              <a:spcBef>
                <a:spcPct val="50000"/>
              </a:spcBef>
            </a:pPr>
            <a:endParaRPr lang="en-US" sz="2800" dirty="0">
              <a:latin typeface="Times New Roman" pitchFamily="18" charset="0"/>
            </a:endParaRPr>
          </a:p>
          <a:p>
            <a:pPr>
              <a:spcBef>
                <a:spcPct val="50000"/>
              </a:spcBef>
            </a:pP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533400"/>
            <a:ext cx="9144000" cy="486287"/>
          </a:xfrm>
          <a:prstGeom prst="rect">
            <a:avLst/>
          </a:prstGeom>
          <a:noFill/>
          <a:ln w="9525">
            <a:noFill/>
            <a:miter lim="800000"/>
            <a:headEnd/>
            <a:tailEnd/>
          </a:ln>
        </p:spPr>
        <p:txBody>
          <a:bodyPr wrap="square">
            <a:spAutoFit/>
          </a:bodyPr>
          <a:lstStyle/>
          <a:p>
            <a:pPr algn="ctr">
              <a:lnSpc>
                <a:spcPct val="80000"/>
              </a:lnSpc>
              <a:spcBef>
                <a:spcPct val="50000"/>
              </a:spcBef>
            </a:pPr>
            <a:r>
              <a:rPr lang="en-US" sz="3200" dirty="0">
                <a:latin typeface="Times New Roman" pitchFamily="18" charset="0"/>
                <a:cs typeface="Times New Roman" pitchFamily="18" charset="0"/>
              </a:rPr>
              <a:t>Similarities to PBL </a:t>
            </a:r>
            <a:r>
              <a:rPr lang="en-US" sz="3200" dirty="0" smtClean="0">
                <a:latin typeface="Times New Roman" pitchFamily="18" charset="0"/>
                <a:cs typeface="Times New Roman" pitchFamily="18" charset="0"/>
              </a:rPr>
              <a:t> and </a:t>
            </a:r>
            <a:r>
              <a:rPr lang="en-US" sz="3200" dirty="0">
                <a:latin typeface="Times New Roman" pitchFamily="18" charset="0"/>
                <a:cs typeface="Times New Roman" pitchFamily="18" charset="0"/>
              </a:rPr>
              <a:t>What Employers Want</a:t>
            </a:r>
          </a:p>
        </p:txBody>
      </p:sp>
      <p:sp>
        <p:nvSpPr>
          <p:cNvPr id="48131" name="Text Box 3"/>
          <p:cNvSpPr txBox="1">
            <a:spLocks noChangeArrowheads="1"/>
          </p:cNvSpPr>
          <p:nvPr/>
        </p:nvSpPr>
        <p:spPr bwMode="auto">
          <a:xfrm>
            <a:off x="304800" y="1371600"/>
            <a:ext cx="8534400" cy="5047536"/>
          </a:xfrm>
          <a:prstGeom prst="rect">
            <a:avLst/>
          </a:prstGeom>
          <a:noFill/>
          <a:ln w="9525">
            <a:noFill/>
            <a:miter lim="800000"/>
            <a:headEnd/>
            <a:tailEnd/>
          </a:ln>
        </p:spPr>
        <p:txBody>
          <a:bodyPr>
            <a:spAutoFit/>
          </a:bodyPr>
          <a:lstStyle/>
          <a:p>
            <a:pPr>
              <a:spcBef>
                <a:spcPct val="50000"/>
              </a:spcBef>
              <a:buFont typeface="Arial" pitchFamily="34" charset="0"/>
              <a:buChar char="•"/>
            </a:pPr>
            <a:r>
              <a:rPr lang="en-US" sz="2800" dirty="0" smtClean="0">
                <a:latin typeface="Times New Roman" pitchFamily="18" charset="0"/>
              </a:rPr>
              <a:t>  Multicultural </a:t>
            </a:r>
            <a:r>
              <a:rPr lang="en-US" sz="2800" dirty="0">
                <a:latin typeface="Times New Roman" pitchFamily="18" charset="0"/>
              </a:rPr>
              <a:t>experiences and or the ability to </a:t>
            </a:r>
            <a:r>
              <a:rPr lang="en-US" sz="2800" dirty="0" smtClean="0">
                <a:latin typeface="Times New Roman" pitchFamily="18" charset="0"/>
              </a:rPr>
              <a:t> </a:t>
            </a:r>
          </a:p>
          <a:p>
            <a:pPr>
              <a:spcBef>
                <a:spcPct val="50000"/>
              </a:spcBef>
            </a:pPr>
            <a:r>
              <a:rPr lang="en-US" sz="2800" dirty="0" smtClean="0">
                <a:latin typeface="Times New Roman" pitchFamily="18" charset="0"/>
              </a:rPr>
              <a:t>   communicate </a:t>
            </a:r>
            <a:r>
              <a:rPr lang="en-US" sz="2800" dirty="0">
                <a:latin typeface="Times New Roman" pitchFamily="18" charset="0"/>
              </a:rPr>
              <a:t>in multiple languages</a:t>
            </a:r>
          </a:p>
          <a:p>
            <a:pPr>
              <a:spcBef>
                <a:spcPct val="50000"/>
              </a:spcBef>
              <a:buFont typeface="Arial" pitchFamily="34" charset="0"/>
              <a:buChar char="•"/>
            </a:pPr>
            <a:r>
              <a:rPr lang="en-US" sz="2800" dirty="0" smtClean="0">
                <a:latin typeface="Times New Roman" pitchFamily="18" charset="0"/>
              </a:rPr>
              <a:t>  Ability </a:t>
            </a:r>
            <a:r>
              <a:rPr lang="en-US" sz="2800" dirty="0">
                <a:latin typeface="Times New Roman" pitchFamily="18" charset="0"/>
              </a:rPr>
              <a:t>to communicate clearly and honestly with peers, </a:t>
            </a:r>
            <a:endParaRPr lang="en-US" sz="2800" dirty="0" smtClean="0">
              <a:latin typeface="Times New Roman" pitchFamily="18" charset="0"/>
            </a:endParaRPr>
          </a:p>
          <a:p>
            <a:pPr>
              <a:spcBef>
                <a:spcPct val="50000"/>
              </a:spcBef>
            </a:pPr>
            <a:r>
              <a:rPr lang="en-US" sz="2800" dirty="0" smtClean="0">
                <a:latin typeface="Times New Roman" pitchFamily="18" charset="0"/>
              </a:rPr>
              <a:t>   teachers</a:t>
            </a:r>
            <a:r>
              <a:rPr lang="en-US" sz="2800" dirty="0">
                <a:latin typeface="Times New Roman" pitchFamily="18" charset="0"/>
              </a:rPr>
              <a:t>, administrators, and experts from other </a:t>
            </a:r>
            <a:r>
              <a:rPr lang="en-US" sz="2800" dirty="0" smtClean="0">
                <a:latin typeface="Times New Roman" pitchFamily="18" charset="0"/>
              </a:rPr>
              <a:t> </a:t>
            </a:r>
          </a:p>
          <a:p>
            <a:pPr>
              <a:spcBef>
                <a:spcPct val="50000"/>
              </a:spcBef>
            </a:pPr>
            <a:r>
              <a:rPr lang="en-US" sz="2800" dirty="0" smtClean="0">
                <a:latin typeface="Times New Roman" pitchFamily="18" charset="0"/>
              </a:rPr>
              <a:t>   organizations</a:t>
            </a:r>
            <a:endParaRPr lang="en-US" sz="2800" dirty="0">
              <a:latin typeface="Times New Roman" pitchFamily="18" charset="0"/>
            </a:endParaRPr>
          </a:p>
          <a:p>
            <a:pPr>
              <a:spcBef>
                <a:spcPct val="50000"/>
              </a:spcBef>
              <a:buFont typeface="Arial" pitchFamily="34" charset="0"/>
              <a:buChar char="•"/>
            </a:pPr>
            <a:r>
              <a:rPr lang="en-US" sz="2800" dirty="0" smtClean="0">
                <a:latin typeface="Times New Roman" pitchFamily="18" charset="0"/>
              </a:rPr>
              <a:t>  Understanding </a:t>
            </a:r>
            <a:r>
              <a:rPr lang="en-US" sz="2800" dirty="0">
                <a:latin typeface="Times New Roman" pitchFamily="18" charset="0"/>
              </a:rPr>
              <a:t>business strategies </a:t>
            </a:r>
          </a:p>
          <a:p>
            <a:pPr>
              <a:spcBef>
                <a:spcPct val="50000"/>
              </a:spcBef>
              <a:buFont typeface="Arial" pitchFamily="34" charset="0"/>
              <a:buChar char="•"/>
            </a:pPr>
            <a:r>
              <a:rPr lang="en-US" sz="2800" dirty="0" smtClean="0">
                <a:latin typeface="Times New Roman" pitchFamily="18" charset="0"/>
              </a:rPr>
              <a:t>  Commitment </a:t>
            </a:r>
            <a:r>
              <a:rPr lang="en-US" sz="2800" dirty="0">
                <a:latin typeface="Times New Roman" pitchFamily="18" charset="0"/>
              </a:rPr>
              <a:t>to continuous learning and skill </a:t>
            </a:r>
            <a:endParaRPr lang="en-US" sz="2800" dirty="0" smtClean="0">
              <a:latin typeface="Times New Roman" pitchFamily="18" charset="0"/>
            </a:endParaRPr>
          </a:p>
          <a:p>
            <a:pPr>
              <a:spcBef>
                <a:spcPct val="50000"/>
              </a:spcBef>
            </a:pPr>
            <a:r>
              <a:rPr lang="en-US" sz="2800" dirty="0" smtClean="0">
                <a:latin typeface="Times New Roman" pitchFamily="18" charset="0"/>
              </a:rPr>
              <a:t>   development</a:t>
            </a:r>
            <a:endParaRPr lang="en-US" sz="2800" dirty="0">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sz="3600" dirty="0" smtClean="0"/>
              <a:t>What does the research say in regards to students?   </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Increased attendance</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Growth and self-reliance</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Improved attitude toward learning (Thomas, 2000)</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Academic gains equal to or better than other models (Boaler, </a:t>
            </a:r>
            <a:r>
              <a:rPr lang="en-US" i="1" dirty="0" smtClean="0">
                <a:latin typeface="Times New Roman" pitchFamily="18" charset="0"/>
                <a:cs typeface="Times New Roman" pitchFamily="18" charset="0"/>
              </a:rPr>
              <a:t>Education Week </a:t>
            </a:r>
            <a:r>
              <a:rPr lang="en-US" dirty="0" smtClean="0">
                <a:latin typeface="Times New Roman" pitchFamily="18" charset="0"/>
                <a:cs typeface="Times New Roman" pitchFamily="18" charset="0"/>
              </a:rPr>
              <a:t>2004)</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Opportunities to develop complex skills (SRI, 2000)</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Access to a broader range of learning opportunities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What does the research say in regards to teachers?  </a:t>
            </a:r>
          </a:p>
        </p:txBody>
      </p:sp>
      <p:sp>
        <p:nvSpPr>
          <p:cNvPr id="16387" name="Content Placeholder 2"/>
          <p:cNvSpPr>
            <a:spLocks noGrp="1"/>
          </p:cNvSpPr>
          <p:nvPr>
            <p:ph idx="1"/>
          </p:nvPr>
        </p:nvSpPr>
        <p:spPr/>
        <p:txBody>
          <a:bodyPr/>
          <a:lstStyle/>
          <a:p>
            <a:pPr eaLnBrk="1" hangingPunct="1">
              <a:buNone/>
            </a:pPr>
            <a:endParaRPr lang="en-US" dirty="0" smtClean="0"/>
          </a:p>
          <a:p>
            <a:pPr eaLnBrk="1" hangingPunct="1"/>
            <a:r>
              <a:rPr lang="en-US" dirty="0" smtClean="0"/>
              <a:t>Increased collaboration among colleagues</a:t>
            </a:r>
          </a:p>
          <a:p>
            <a:pPr eaLnBrk="1" hangingPunct="1"/>
            <a:r>
              <a:rPr lang="en-US" dirty="0" smtClean="0"/>
              <a:t>Opportunities to build better relationships with students (Thomas, 2000)</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algn="ctr">
              <a:defRPr/>
            </a:pPr>
            <a:r>
              <a:rPr lang="en-US" dirty="0" smtClean="0">
                <a:solidFill>
                  <a:schemeClr val="tx1">
                    <a:lumMod val="50000"/>
                  </a:schemeClr>
                </a:solidFill>
                <a:latin typeface="Times New Roman" pitchFamily="18" charset="0"/>
                <a:cs typeface="Times New Roman" pitchFamily="18" charset="0"/>
              </a:rPr>
              <a:t>What does the research say about PBL?</a:t>
            </a:r>
          </a:p>
        </p:txBody>
      </p:sp>
      <p:sp>
        <p:nvSpPr>
          <p:cNvPr id="8195" name="Content Placeholder 2"/>
          <p:cNvSpPr>
            <a:spLocks noGrp="1"/>
          </p:cNvSpPr>
          <p:nvPr>
            <p:ph idx="1"/>
          </p:nvPr>
        </p:nvSpPr>
        <p:spPr>
          <a:xfrm>
            <a:off x="838200" y="2209800"/>
            <a:ext cx="7693025" cy="3724275"/>
          </a:xfrm>
        </p:spPr>
        <p:txBody>
          <a:bodyPr/>
          <a:lstStyle/>
          <a:p>
            <a:pPr algn="ctr">
              <a:buFont typeface="Wingdings" pitchFamily="2" charset="2"/>
              <a:buNone/>
              <a:defRPr/>
            </a:pPr>
            <a:r>
              <a:rPr lang="en-US" sz="3200" dirty="0" smtClean="0">
                <a:solidFill>
                  <a:schemeClr val="tx1">
                    <a:lumMod val="50000"/>
                  </a:schemeClr>
                </a:solidFill>
                <a:latin typeface="Times New Roman" pitchFamily="18" charset="0"/>
                <a:cs typeface="Times New Roman" pitchFamily="18" charset="0"/>
              </a:rPr>
              <a:t>A three-year 1997 study of two secondary schools -- one that used open-ended projects and one that used more traditional, direct instruction -- </a:t>
            </a:r>
            <a:r>
              <a:rPr lang="en-US" sz="3200" b="1" u="sng" dirty="0" smtClean="0">
                <a:solidFill>
                  <a:schemeClr val="tx1">
                    <a:lumMod val="50000"/>
                  </a:schemeClr>
                </a:solidFill>
                <a:latin typeface="Times New Roman" pitchFamily="18" charset="0"/>
                <a:cs typeface="Times New Roman" pitchFamily="18" charset="0"/>
              </a:rPr>
              <a:t>found striking differences in understanding and standardized achievement data in mathematics.</a:t>
            </a:r>
          </a:p>
          <a:p>
            <a:pPr>
              <a:defRPr/>
            </a:pPr>
            <a:endParaRPr lang="en-US" sz="3600" dirty="0" smtClean="0">
              <a:solidFill>
                <a:schemeClr val="tx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pPr algn="ctr"/>
            <a:r>
              <a:rPr lang="en-US" sz="3600" dirty="0" smtClean="0">
                <a:latin typeface="Times New Roman" pitchFamily="18" charset="0"/>
                <a:cs typeface="Times New Roman" pitchFamily="18" charset="0"/>
              </a:rPr>
              <a:t>What does the research say about PBL?</a:t>
            </a:r>
          </a:p>
        </p:txBody>
      </p:sp>
      <p:sp>
        <p:nvSpPr>
          <p:cNvPr id="10243" name="Content Placeholder 2"/>
          <p:cNvSpPr>
            <a:spLocks noGrp="1"/>
          </p:cNvSpPr>
          <p:nvPr>
            <p:ph idx="1"/>
          </p:nvPr>
        </p:nvSpPr>
        <p:spPr>
          <a:xfrm>
            <a:off x="838200" y="1524000"/>
            <a:ext cx="7693025" cy="3724275"/>
          </a:xfrm>
        </p:spPr>
        <p:txBody>
          <a:bodyPr/>
          <a:lstStyle/>
          <a:p>
            <a:pPr algn="ctr">
              <a:buFont typeface="Wingdings" pitchFamily="2" charset="2"/>
              <a:buNone/>
              <a:defRPr/>
            </a:pPr>
            <a:r>
              <a:rPr lang="en-US" sz="3200" dirty="0" smtClean="0">
                <a:solidFill>
                  <a:schemeClr val="tx1">
                    <a:lumMod val="50000"/>
                  </a:schemeClr>
                </a:solidFill>
                <a:latin typeface="Times New Roman" pitchFamily="18" charset="0"/>
                <a:cs typeface="Times New Roman" pitchFamily="18" charset="0"/>
              </a:rPr>
              <a:t>In a five-year study, researchers at SRI International found that technology-using students in Challenge 2000 Multimedia </a:t>
            </a:r>
            <a:r>
              <a:rPr lang="en-US" sz="3200" b="1" u="sng" dirty="0" smtClean="0">
                <a:solidFill>
                  <a:schemeClr val="tx1">
                    <a:lumMod val="50000"/>
                  </a:schemeClr>
                </a:solidFill>
                <a:latin typeface="Times New Roman" pitchFamily="18" charset="0"/>
                <a:cs typeface="Times New Roman" pitchFamily="18" charset="0"/>
              </a:rPr>
              <a:t>Project-Based classrooms outperformed non-technology-using students in communication skills, teamwork, and problem solving.  </a:t>
            </a:r>
          </a:p>
          <a:p>
            <a:pPr algn="ctr">
              <a:buFont typeface="Wingdings" pitchFamily="2" charset="2"/>
              <a:buNone/>
              <a:defRPr/>
            </a:pPr>
            <a:endParaRPr lang="en-US" sz="3200" dirty="0" smtClean="0">
              <a:solidFill>
                <a:schemeClr val="tx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algn="ctr"/>
            <a:r>
              <a:rPr lang="en-US" sz="3600" dirty="0" smtClean="0">
                <a:latin typeface="Times New Roman" pitchFamily="18" charset="0"/>
                <a:cs typeface="Times New Roman" pitchFamily="18" charset="0"/>
              </a:rPr>
              <a:t>What does the research say about PBL?</a:t>
            </a:r>
          </a:p>
        </p:txBody>
      </p:sp>
      <p:sp>
        <p:nvSpPr>
          <p:cNvPr id="10243" name="Content Placeholder 2"/>
          <p:cNvSpPr>
            <a:spLocks noGrp="1"/>
          </p:cNvSpPr>
          <p:nvPr>
            <p:ph idx="1"/>
          </p:nvPr>
        </p:nvSpPr>
        <p:spPr>
          <a:xfrm>
            <a:off x="0" y="1676400"/>
            <a:ext cx="9144000" cy="3724275"/>
          </a:xfrm>
        </p:spPr>
        <p:txBody>
          <a:bodyPr>
            <a:normAutofit lnSpcReduction="10000"/>
          </a:bodyPr>
          <a:lstStyle/>
          <a:p>
            <a:pPr algn="ctr">
              <a:buFont typeface="Wingdings" pitchFamily="2" charset="2"/>
              <a:buNone/>
              <a:defRPr/>
            </a:pPr>
            <a:r>
              <a:rPr lang="en-US" sz="3200" dirty="0" smtClean="0">
                <a:solidFill>
                  <a:schemeClr val="tx1">
                    <a:lumMod val="50000"/>
                  </a:schemeClr>
                </a:solidFill>
                <a:latin typeface="Times New Roman" pitchFamily="18" charset="0"/>
                <a:cs typeface="Times New Roman" pitchFamily="18" charset="0"/>
              </a:rPr>
              <a:t>  The Center for Learning in Technology researchers, led by Bill </a:t>
            </a:r>
            <a:r>
              <a:rPr lang="en-US" sz="3200" dirty="0" err="1" smtClean="0">
                <a:solidFill>
                  <a:schemeClr val="tx1">
                    <a:lumMod val="50000"/>
                  </a:schemeClr>
                </a:solidFill>
                <a:latin typeface="Times New Roman" pitchFamily="18" charset="0"/>
                <a:cs typeface="Times New Roman" pitchFamily="18" charset="0"/>
              </a:rPr>
              <a:t>Penuel</a:t>
            </a:r>
            <a:r>
              <a:rPr lang="en-US" sz="3200" dirty="0" smtClean="0">
                <a:solidFill>
                  <a:schemeClr val="tx1">
                    <a:lumMod val="50000"/>
                  </a:schemeClr>
                </a:solidFill>
                <a:latin typeface="Times New Roman" pitchFamily="18" charset="0"/>
                <a:cs typeface="Times New Roman" pitchFamily="18" charset="0"/>
              </a:rPr>
              <a:t>, found</a:t>
            </a:r>
          </a:p>
          <a:p>
            <a:pPr>
              <a:defRPr/>
            </a:pPr>
            <a:r>
              <a:rPr lang="en-US" sz="3200" dirty="0" smtClean="0">
                <a:solidFill>
                  <a:schemeClr val="tx1">
                    <a:lumMod val="50000"/>
                  </a:schemeClr>
                </a:solidFill>
                <a:latin typeface="Times New Roman" pitchFamily="18" charset="0"/>
                <a:cs typeface="Times New Roman" pitchFamily="18" charset="0"/>
              </a:rPr>
              <a:t> increased student engagement </a:t>
            </a:r>
          </a:p>
          <a:p>
            <a:pPr>
              <a:defRPr/>
            </a:pPr>
            <a:r>
              <a:rPr lang="en-US" sz="3200" dirty="0" smtClean="0">
                <a:solidFill>
                  <a:schemeClr val="tx1">
                    <a:lumMod val="50000"/>
                  </a:schemeClr>
                </a:solidFill>
                <a:latin typeface="Times New Roman" pitchFamily="18" charset="0"/>
                <a:cs typeface="Times New Roman" pitchFamily="18" charset="0"/>
              </a:rPr>
              <a:t>greater responsibility for learning</a:t>
            </a:r>
          </a:p>
          <a:p>
            <a:pPr>
              <a:defRPr/>
            </a:pPr>
            <a:r>
              <a:rPr lang="en-US" sz="3200" dirty="0" smtClean="0">
                <a:solidFill>
                  <a:schemeClr val="tx1">
                    <a:lumMod val="50000"/>
                  </a:schemeClr>
                </a:solidFill>
                <a:latin typeface="Times New Roman" pitchFamily="18" charset="0"/>
                <a:cs typeface="Times New Roman" pitchFamily="18" charset="0"/>
              </a:rPr>
              <a:t> increased peer collaboration skills</a:t>
            </a:r>
          </a:p>
          <a:p>
            <a:pPr>
              <a:defRPr/>
            </a:pPr>
            <a:r>
              <a:rPr lang="en-US" sz="3200" dirty="0" smtClean="0">
                <a:solidFill>
                  <a:schemeClr val="tx1">
                    <a:lumMod val="50000"/>
                  </a:schemeClr>
                </a:solidFill>
                <a:latin typeface="Times New Roman" pitchFamily="18" charset="0"/>
                <a:cs typeface="Times New Roman" pitchFamily="18" charset="0"/>
              </a:rPr>
              <a:t> greater achievement gains by students who   had been labeled low achievers</a:t>
            </a:r>
          </a:p>
          <a:p>
            <a:pPr algn="ctr">
              <a:buFont typeface="Wingdings" pitchFamily="2" charset="2"/>
              <a:buNone/>
              <a:defRPr/>
            </a:pPr>
            <a:endParaRPr lang="en-US" sz="3200" dirty="0" smtClean="0">
              <a:solidFill>
                <a:schemeClr val="tx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pPr algn="ctr">
              <a:defRPr/>
            </a:pPr>
            <a:r>
              <a:rPr lang="en-US" dirty="0" smtClean="0">
                <a:solidFill>
                  <a:schemeClr val="tx1">
                    <a:lumMod val="50000"/>
                  </a:schemeClr>
                </a:solidFill>
              </a:rPr>
              <a:t>What does the research say about PBL?</a:t>
            </a:r>
          </a:p>
        </p:txBody>
      </p:sp>
      <p:sp>
        <p:nvSpPr>
          <p:cNvPr id="12291" name="Content Placeholder 2"/>
          <p:cNvSpPr>
            <a:spLocks noGrp="1"/>
          </p:cNvSpPr>
          <p:nvPr>
            <p:ph idx="1"/>
          </p:nvPr>
        </p:nvSpPr>
        <p:spPr>
          <a:xfrm>
            <a:off x="762000" y="1905000"/>
            <a:ext cx="7693025" cy="3724275"/>
          </a:xfrm>
        </p:spPr>
        <p:txBody>
          <a:bodyPr>
            <a:normAutofit/>
          </a:bodyPr>
          <a:lstStyle/>
          <a:p>
            <a:pPr algn="ctr">
              <a:buFont typeface="Wingdings" pitchFamily="2" charset="2"/>
              <a:buNone/>
              <a:defRPr/>
            </a:pPr>
            <a:r>
              <a:rPr lang="en-US" sz="2400" dirty="0" smtClean="0">
                <a:solidFill>
                  <a:schemeClr val="tx1">
                    <a:lumMod val="50000"/>
                  </a:schemeClr>
                </a:solidFill>
              </a:rPr>
              <a:t>  </a:t>
            </a:r>
            <a:r>
              <a:rPr lang="en-US" sz="2600" dirty="0" smtClean="0">
                <a:solidFill>
                  <a:schemeClr val="tx1">
                    <a:lumMod val="50000"/>
                  </a:schemeClr>
                </a:solidFill>
                <a:latin typeface="Palatino Linotype" pitchFamily="18" charset="0"/>
              </a:rPr>
              <a:t> </a:t>
            </a:r>
            <a:br>
              <a:rPr lang="en-US" sz="2600" dirty="0" smtClean="0">
                <a:solidFill>
                  <a:schemeClr val="tx1">
                    <a:lumMod val="50000"/>
                  </a:schemeClr>
                </a:solidFill>
                <a:latin typeface="Palatino Linotype" pitchFamily="18" charset="0"/>
              </a:rPr>
            </a:br>
            <a:r>
              <a:rPr lang="en-US" sz="2600" dirty="0" smtClean="0">
                <a:solidFill>
                  <a:schemeClr val="tx1">
                    <a:lumMod val="50000"/>
                  </a:schemeClr>
                </a:solidFill>
                <a:latin typeface="Palatino Linotype" pitchFamily="18" charset="0"/>
              </a:rPr>
              <a:t> Lakeview School in Ill., use PBL to reach students who are struggling in traditional schools by implementing a curriculum that is based on "</a:t>
            </a:r>
            <a:r>
              <a:rPr lang="en-US" sz="2600" b="1" u="sng" dirty="0" smtClean="0">
                <a:solidFill>
                  <a:schemeClr val="tx1">
                    <a:lumMod val="50000"/>
                  </a:schemeClr>
                </a:solidFill>
                <a:latin typeface="Palatino Linotype" pitchFamily="18" charset="0"/>
              </a:rPr>
              <a:t>doing things based on  real world situation.“</a:t>
            </a:r>
            <a:r>
              <a:rPr lang="en-US" sz="2600" dirty="0" smtClean="0">
                <a:solidFill>
                  <a:schemeClr val="tx1">
                    <a:lumMod val="50000"/>
                  </a:schemeClr>
                </a:solidFill>
                <a:latin typeface="Palatino Linotype" pitchFamily="18" charset="0"/>
              </a:rPr>
              <a:t>  while addressing state standards -- and uses a project-based approach that incorporates cultural awareness, sustainability and other </a:t>
            </a:r>
            <a:r>
              <a:rPr lang="en-US" sz="2600" b="1" u="sng" dirty="0" smtClean="0">
                <a:solidFill>
                  <a:schemeClr val="tx1">
                    <a:lumMod val="50000"/>
                  </a:schemeClr>
                </a:solidFill>
                <a:latin typeface="Palatino Linotype" pitchFamily="18" charset="0"/>
              </a:rPr>
              <a:t>themes.  </a:t>
            </a:r>
          </a:p>
          <a:p>
            <a:pPr>
              <a:buFont typeface="Wingdings" pitchFamily="2" charset="2"/>
              <a:buNone/>
              <a:defRPr/>
            </a:pPr>
            <a:endParaRPr lang="en-US" sz="2400" dirty="0" smtClean="0">
              <a:solidFill>
                <a:schemeClr val="tx1">
                  <a:lumMod val="5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762000" y="381000"/>
            <a:ext cx="7772400" cy="1066800"/>
          </a:xfrm>
        </p:spPr>
        <p:txBody>
          <a:bodyPr/>
          <a:lstStyle/>
          <a:p>
            <a:pPr eaLnBrk="1" hangingPunct="1">
              <a:defRPr/>
            </a:pPr>
            <a:r>
              <a:rPr lang="en-US" sz="3200" dirty="0" smtClean="0"/>
              <a:t>PBL FRAMEWORK</a:t>
            </a:r>
          </a:p>
        </p:txBody>
      </p:sp>
      <p:grpSp>
        <p:nvGrpSpPr>
          <p:cNvPr id="2" name="Group 80"/>
          <p:cNvGrpSpPr>
            <a:grpSpLocks/>
          </p:cNvGrpSpPr>
          <p:nvPr/>
        </p:nvGrpSpPr>
        <p:grpSpPr bwMode="auto">
          <a:xfrm>
            <a:off x="3276600" y="2743200"/>
            <a:ext cx="1981200" cy="1752600"/>
            <a:chOff x="2178" y="1824"/>
            <a:chExt cx="1248" cy="1104"/>
          </a:xfrm>
          <a:solidFill>
            <a:schemeClr val="accent1">
              <a:lumMod val="20000"/>
              <a:lumOff val="80000"/>
            </a:schemeClr>
          </a:solidFill>
        </p:grpSpPr>
        <p:sp>
          <p:nvSpPr>
            <p:cNvPr id="21533" name="AutoShape 68"/>
            <p:cNvSpPr>
              <a:spLocks noChangeArrowheads="1"/>
            </p:cNvSpPr>
            <p:nvPr/>
          </p:nvSpPr>
          <p:spPr bwMode="auto">
            <a:xfrm>
              <a:off x="2178" y="1824"/>
              <a:ext cx="1248" cy="1104"/>
            </a:xfrm>
            <a:prstGeom prst="cube">
              <a:avLst>
                <a:gd name="adj" fmla="val 8250"/>
              </a:avLst>
            </a:prstGeom>
            <a:grpFill/>
            <a:ln w="9525">
              <a:solidFill>
                <a:schemeClr val="tx1"/>
              </a:solidFill>
              <a:miter lim="800000"/>
              <a:headEnd/>
              <a:tailEnd/>
            </a:ln>
          </p:spPr>
          <p:txBody>
            <a:bodyPr wrap="none" anchor="ctr"/>
            <a:lstStyle/>
            <a:p>
              <a:endParaRPr lang="en-US"/>
            </a:p>
          </p:txBody>
        </p:sp>
        <p:sp>
          <p:nvSpPr>
            <p:cNvPr id="21534" name="Text Box 69"/>
            <p:cNvSpPr txBox="1">
              <a:spLocks noChangeArrowheads="1"/>
            </p:cNvSpPr>
            <p:nvPr/>
          </p:nvSpPr>
          <p:spPr bwMode="auto">
            <a:xfrm>
              <a:off x="2226" y="2208"/>
              <a:ext cx="1056" cy="252"/>
            </a:xfrm>
            <a:prstGeom prst="rect">
              <a:avLst/>
            </a:prstGeom>
            <a:grpFill/>
            <a:ln w="9525">
              <a:noFill/>
              <a:miter lim="800000"/>
              <a:headEnd/>
              <a:tailEnd/>
            </a:ln>
          </p:spPr>
          <p:txBody>
            <a:bodyPr wrap="square">
              <a:spAutoFit/>
            </a:bodyPr>
            <a:lstStyle/>
            <a:p>
              <a:pPr algn="ctr"/>
              <a:r>
                <a:rPr lang="en-US" sz="2000" dirty="0" smtClean="0"/>
                <a:t>Pedagogy</a:t>
              </a:r>
              <a:endParaRPr lang="en-US" sz="2000" dirty="0"/>
            </a:p>
          </p:txBody>
        </p:sp>
      </p:grpSp>
      <p:sp>
        <p:nvSpPr>
          <p:cNvPr id="21525" name="AutoShape 65"/>
          <p:cNvSpPr>
            <a:spLocks noChangeArrowheads="1"/>
          </p:cNvSpPr>
          <p:nvPr/>
        </p:nvSpPr>
        <p:spPr bwMode="auto">
          <a:xfrm>
            <a:off x="1066800" y="2743200"/>
            <a:ext cx="1981200" cy="1752601"/>
          </a:xfrm>
          <a:prstGeom prst="cube">
            <a:avLst>
              <a:gd name="adj" fmla="val 7963"/>
            </a:avLst>
          </a:prstGeom>
          <a:solidFill>
            <a:srgbClr val="66FF33"/>
          </a:solidFill>
          <a:ln w="9525">
            <a:solidFill>
              <a:schemeClr val="tx1"/>
            </a:solidFill>
            <a:miter lim="800000"/>
            <a:headEnd/>
            <a:tailEnd/>
          </a:ln>
        </p:spPr>
        <p:txBody>
          <a:bodyPr wrap="none" anchor="ctr"/>
          <a:lstStyle/>
          <a:p>
            <a:endParaRPr lang="en-US" sz="2000"/>
          </a:p>
        </p:txBody>
      </p:sp>
      <p:sp>
        <p:nvSpPr>
          <p:cNvPr id="21527" name="Text Box 70"/>
          <p:cNvSpPr txBox="1">
            <a:spLocks noChangeArrowheads="1"/>
          </p:cNvSpPr>
          <p:nvPr/>
        </p:nvSpPr>
        <p:spPr bwMode="auto">
          <a:xfrm>
            <a:off x="1219200" y="3505200"/>
            <a:ext cx="1676400" cy="400110"/>
          </a:xfrm>
          <a:prstGeom prst="rect">
            <a:avLst/>
          </a:prstGeom>
          <a:noFill/>
          <a:ln w="9525">
            <a:noFill/>
            <a:miter lim="800000"/>
            <a:headEnd/>
            <a:tailEnd/>
          </a:ln>
        </p:spPr>
        <p:txBody>
          <a:bodyPr>
            <a:spAutoFit/>
          </a:bodyPr>
          <a:lstStyle/>
          <a:p>
            <a:pPr algn="ctr"/>
            <a:r>
              <a:rPr lang="en-US" sz="2000" dirty="0" smtClean="0"/>
              <a:t>Content</a:t>
            </a:r>
            <a:endParaRPr lang="en-US" sz="2000" dirty="0"/>
          </a:p>
        </p:txBody>
      </p:sp>
      <p:sp>
        <p:nvSpPr>
          <p:cNvPr id="21518" name="AutoShape 71"/>
          <p:cNvSpPr>
            <a:spLocks noChangeArrowheads="1"/>
          </p:cNvSpPr>
          <p:nvPr/>
        </p:nvSpPr>
        <p:spPr bwMode="auto">
          <a:xfrm>
            <a:off x="5562600" y="2743200"/>
            <a:ext cx="2028825" cy="1752600"/>
          </a:xfrm>
          <a:prstGeom prst="cube">
            <a:avLst>
              <a:gd name="adj" fmla="val 8250"/>
            </a:avLst>
          </a:prstGeom>
          <a:solidFill>
            <a:srgbClr val="66FF33"/>
          </a:solidFill>
          <a:ln w="9525">
            <a:solidFill>
              <a:schemeClr val="tx1"/>
            </a:solidFill>
            <a:miter lim="800000"/>
            <a:headEnd/>
            <a:tailEnd/>
          </a:ln>
        </p:spPr>
        <p:txBody>
          <a:bodyPr wrap="none" anchor="ctr"/>
          <a:lstStyle/>
          <a:p>
            <a:endParaRPr lang="en-US"/>
          </a:p>
        </p:txBody>
      </p:sp>
      <p:sp>
        <p:nvSpPr>
          <p:cNvPr id="21520" name="Text Box 72"/>
          <p:cNvSpPr txBox="1">
            <a:spLocks noChangeArrowheads="1"/>
          </p:cNvSpPr>
          <p:nvPr/>
        </p:nvSpPr>
        <p:spPr bwMode="auto">
          <a:xfrm>
            <a:off x="5638800" y="3429000"/>
            <a:ext cx="1752600" cy="400110"/>
          </a:xfrm>
          <a:prstGeom prst="rect">
            <a:avLst/>
          </a:prstGeom>
          <a:noFill/>
          <a:ln w="9525">
            <a:noFill/>
            <a:miter lim="800000"/>
            <a:headEnd/>
            <a:tailEnd/>
          </a:ln>
        </p:spPr>
        <p:txBody>
          <a:bodyPr>
            <a:spAutoFit/>
          </a:bodyPr>
          <a:lstStyle/>
          <a:p>
            <a:pPr algn="ctr"/>
            <a:r>
              <a:rPr lang="en-US" sz="2000" dirty="0" smtClean="0"/>
              <a:t> Assessment </a:t>
            </a:r>
            <a:endParaRPr lang="en-US" sz="2000" dirty="0"/>
          </a:p>
        </p:txBody>
      </p:sp>
      <p:grpSp>
        <p:nvGrpSpPr>
          <p:cNvPr id="7" name="Group 84"/>
          <p:cNvGrpSpPr>
            <a:grpSpLocks/>
          </p:cNvGrpSpPr>
          <p:nvPr/>
        </p:nvGrpSpPr>
        <p:grpSpPr bwMode="auto">
          <a:xfrm>
            <a:off x="762000" y="5943600"/>
            <a:ext cx="6886575" cy="457200"/>
            <a:chOff x="672" y="3072"/>
            <a:chExt cx="4338" cy="288"/>
          </a:xfrm>
        </p:grpSpPr>
        <p:sp>
          <p:nvSpPr>
            <p:cNvPr id="21516" name="AutoShape 74"/>
            <p:cNvSpPr>
              <a:spLocks noChangeArrowheads="1"/>
            </p:cNvSpPr>
            <p:nvPr/>
          </p:nvSpPr>
          <p:spPr bwMode="auto">
            <a:xfrm>
              <a:off x="672" y="3072"/>
              <a:ext cx="4338" cy="288"/>
            </a:xfrm>
            <a:prstGeom prst="cube">
              <a:avLst>
                <a:gd name="adj" fmla="val 25000"/>
              </a:avLst>
            </a:prstGeom>
            <a:solidFill>
              <a:srgbClr val="66FF33"/>
            </a:solidFill>
            <a:ln w="9525">
              <a:solidFill>
                <a:schemeClr val="tx1"/>
              </a:solidFill>
              <a:miter lim="800000"/>
              <a:headEnd/>
              <a:tailEnd/>
            </a:ln>
          </p:spPr>
          <p:txBody>
            <a:bodyPr wrap="none" anchor="ctr"/>
            <a:lstStyle/>
            <a:p>
              <a:endParaRPr lang="en-US" sz="2000"/>
            </a:p>
          </p:txBody>
        </p:sp>
        <p:sp>
          <p:nvSpPr>
            <p:cNvPr id="21517" name="Text Box 75"/>
            <p:cNvSpPr txBox="1">
              <a:spLocks noChangeArrowheads="1"/>
            </p:cNvSpPr>
            <p:nvPr/>
          </p:nvSpPr>
          <p:spPr bwMode="auto">
            <a:xfrm>
              <a:off x="1938" y="3120"/>
              <a:ext cx="2256" cy="212"/>
            </a:xfrm>
            <a:prstGeom prst="rect">
              <a:avLst/>
            </a:prstGeom>
            <a:noFill/>
            <a:ln w="9525">
              <a:noFill/>
              <a:miter lim="800000"/>
              <a:headEnd/>
              <a:tailEnd/>
            </a:ln>
          </p:spPr>
          <p:txBody>
            <a:bodyPr>
              <a:spAutoFit/>
            </a:bodyPr>
            <a:lstStyle/>
            <a:p>
              <a:pPr>
                <a:spcBef>
                  <a:spcPct val="50000"/>
                </a:spcBef>
              </a:pPr>
              <a:r>
                <a:rPr lang="en-US" sz="1600" dirty="0"/>
                <a:t>RESOURCES &amp; CONSTRAINTS</a:t>
              </a:r>
            </a:p>
          </p:txBody>
        </p:sp>
      </p:grpSp>
      <p:grpSp>
        <p:nvGrpSpPr>
          <p:cNvPr id="8" name="Group 78"/>
          <p:cNvGrpSpPr>
            <a:grpSpLocks/>
          </p:cNvGrpSpPr>
          <p:nvPr/>
        </p:nvGrpSpPr>
        <p:grpSpPr bwMode="auto">
          <a:xfrm>
            <a:off x="1828800" y="1676400"/>
            <a:ext cx="4946650" cy="1023938"/>
            <a:chOff x="1292" y="1152"/>
            <a:chExt cx="3116" cy="645"/>
          </a:xfrm>
        </p:grpSpPr>
        <p:sp>
          <p:nvSpPr>
            <p:cNvPr id="21512" name="AutoShape 9"/>
            <p:cNvSpPr>
              <a:spLocks noChangeArrowheads="1"/>
            </p:cNvSpPr>
            <p:nvPr/>
          </p:nvSpPr>
          <p:spPr bwMode="auto">
            <a:xfrm flipH="1" flipV="1">
              <a:off x="1292"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lstStyle/>
            <a:p>
              <a:endParaRPr lang="en-US"/>
            </a:p>
          </p:txBody>
        </p:sp>
        <p:sp>
          <p:nvSpPr>
            <p:cNvPr id="21513" name="AutoShape 10"/>
            <p:cNvSpPr>
              <a:spLocks noChangeArrowheads="1"/>
            </p:cNvSpPr>
            <p:nvPr/>
          </p:nvSpPr>
          <p:spPr bwMode="auto">
            <a:xfrm>
              <a:off x="2754" y="1440"/>
              <a:ext cx="170" cy="336"/>
            </a:xfrm>
            <a:prstGeom prst="downArrow">
              <a:avLst>
                <a:gd name="adj1" fmla="val 71491"/>
                <a:gd name="adj2" fmla="val 85217"/>
              </a:avLst>
            </a:prstGeom>
            <a:solidFill>
              <a:srgbClr val="969696"/>
            </a:solidFill>
            <a:ln w="9525">
              <a:solidFill>
                <a:srgbClr val="000000"/>
              </a:solidFill>
              <a:miter lim="800000"/>
              <a:headEnd/>
              <a:tailEnd/>
            </a:ln>
          </p:spPr>
          <p:txBody>
            <a:bodyPr/>
            <a:lstStyle/>
            <a:p>
              <a:endParaRPr lang="en-US"/>
            </a:p>
          </p:txBody>
        </p:sp>
        <p:sp>
          <p:nvSpPr>
            <p:cNvPr id="21514" name="AutoShape 14"/>
            <p:cNvSpPr>
              <a:spLocks noChangeArrowheads="1"/>
            </p:cNvSpPr>
            <p:nvPr/>
          </p:nvSpPr>
          <p:spPr bwMode="auto">
            <a:xfrm flipV="1">
              <a:off x="3763"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lstStyle/>
            <a:p>
              <a:endParaRPr lang="en-US"/>
            </a:p>
          </p:txBody>
        </p:sp>
        <p:sp>
          <p:nvSpPr>
            <p:cNvPr id="21515" name="AutoShape 76"/>
            <p:cNvSpPr>
              <a:spLocks noChangeArrowheads="1"/>
            </p:cNvSpPr>
            <p:nvPr/>
          </p:nvSpPr>
          <p:spPr bwMode="auto">
            <a:xfrm>
              <a:off x="1650" y="1152"/>
              <a:ext cx="2400" cy="384"/>
            </a:xfrm>
            <a:prstGeom prst="cube">
              <a:avLst>
                <a:gd name="adj" fmla="val 25000"/>
              </a:avLst>
            </a:prstGeom>
            <a:solidFill>
              <a:srgbClr val="FFFF00"/>
            </a:solidFill>
            <a:ln w="9525">
              <a:solidFill>
                <a:schemeClr val="tx1"/>
              </a:solidFill>
              <a:miter lim="800000"/>
              <a:headEnd/>
              <a:tailEnd/>
            </a:ln>
          </p:spPr>
          <p:txBody>
            <a:bodyPr wrap="none" anchor="ctr"/>
            <a:lstStyle/>
            <a:p>
              <a:pPr algn="ctr"/>
              <a:r>
                <a:rPr lang="en-US" dirty="0" smtClean="0"/>
                <a:t>PROJECT or SCENARIO</a:t>
              </a:r>
              <a:endParaRPr lang="en-US" dirty="0"/>
            </a:p>
          </p:txBody>
        </p:sp>
      </p:grpSp>
      <p:grpSp>
        <p:nvGrpSpPr>
          <p:cNvPr id="18" name="Group 80"/>
          <p:cNvGrpSpPr>
            <a:grpSpLocks/>
          </p:cNvGrpSpPr>
          <p:nvPr/>
        </p:nvGrpSpPr>
        <p:grpSpPr bwMode="auto">
          <a:xfrm>
            <a:off x="3276600" y="4572000"/>
            <a:ext cx="1981200" cy="1219200"/>
            <a:chOff x="2178" y="1824"/>
            <a:chExt cx="1248" cy="1104"/>
          </a:xfrm>
          <a:solidFill>
            <a:schemeClr val="accent1">
              <a:lumMod val="20000"/>
              <a:lumOff val="80000"/>
            </a:schemeClr>
          </a:solidFill>
        </p:grpSpPr>
        <p:sp>
          <p:nvSpPr>
            <p:cNvPr id="19" name="AutoShape 68"/>
            <p:cNvSpPr>
              <a:spLocks noChangeArrowheads="1"/>
            </p:cNvSpPr>
            <p:nvPr/>
          </p:nvSpPr>
          <p:spPr bwMode="auto">
            <a:xfrm>
              <a:off x="2178" y="1824"/>
              <a:ext cx="1248" cy="1104"/>
            </a:xfrm>
            <a:prstGeom prst="cube">
              <a:avLst>
                <a:gd name="adj" fmla="val 8250"/>
              </a:avLst>
            </a:prstGeom>
            <a:grpFill/>
            <a:ln w="9525">
              <a:solidFill>
                <a:schemeClr val="tx1"/>
              </a:solidFill>
              <a:miter lim="800000"/>
              <a:headEnd/>
              <a:tailEnd/>
            </a:ln>
          </p:spPr>
          <p:txBody>
            <a:bodyPr wrap="none" anchor="ctr"/>
            <a:lstStyle/>
            <a:p>
              <a:endParaRPr lang="en-US"/>
            </a:p>
          </p:txBody>
        </p:sp>
        <p:sp>
          <p:nvSpPr>
            <p:cNvPr id="20" name="Text Box 69"/>
            <p:cNvSpPr txBox="1">
              <a:spLocks noChangeArrowheads="1"/>
            </p:cNvSpPr>
            <p:nvPr/>
          </p:nvSpPr>
          <p:spPr bwMode="auto">
            <a:xfrm>
              <a:off x="2274" y="2238"/>
              <a:ext cx="1056" cy="362"/>
            </a:xfrm>
            <a:prstGeom prst="rect">
              <a:avLst/>
            </a:prstGeom>
            <a:grpFill/>
            <a:ln w="9525">
              <a:noFill/>
              <a:miter lim="800000"/>
              <a:headEnd/>
              <a:tailEnd/>
            </a:ln>
          </p:spPr>
          <p:txBody>
            <a:bodyPr wrap="square">
              <a:spAutoFit/>
            </a:bodyPr>
            <a:lstStyle/>
            <a:p>
              <a:pPr algn="ctr"/>
              <a:r>
                <a:rPr lang="en-US" sz="2000" dirty="0" smtClean="0"/>
                <a:t>Technology</a:t>
              </a:r>
              <a:endParaRPr lang="en-US" sz="2000" dirty="0"/>
            </a:p>
          </p:txBody>
        </p:sp>
      </p:grpSp>
      <p:cxnSp>
        <p:nvCxnSpPr>
          <p:cNvPr id="22" name="Straight Arrow Connector 21"/>
          <p:cNvCxnSpPr/>
          <p:nvPr/>
        </p:nvCxnSpPr>
        <p:spPr>
          <a:xfrm>
            <a:off x="1676400" y="4724400"/>
            <a:ext cx="1295400" cy="5334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flipV="1">
            <a:off x="5486400" y="4724400"/>
            <a:ext cx="914400" cy="6096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cstate="print"/>
          <a:srcRect l="3125" t="25333" r="47656" b="15866"/>
          <a:stretch>
            <a:fillRect/>
          </a:stretch>
        </p:blipFill>
        <p:spPr bwMode="auto">
          <a:xfrm>
            <a:off x="0" y="76200"/>
            <a:ext cx="9091613" cy="6858000"/>
          </a:xfrm>
          <a:prstGeom prst="rect">
            <a:avLst/>
          </a:prstGeom>
          <a:noFill/>
          <a:ln w="9525">
            <a:noFill/>
            <a:miter lim="800000"/>
            <a:headEnd/>
            <a:tailEnd/>
          </a:ln>
        </p:spPr>
      </p:pic>
      <p:sp>
        <p:nvSpPr>
          <p:cNvPr id="25603" name="TextBox 2"/>
          <p:cNvSpPr txBox="1">
            <a:spLocks noChangeArrowheads="1"/>
          </p:cNvSpPr>
          <p:nvPr/>
        </p:nvSpPr>
        <p:spPr bwMode="auto">
          <a:xfrm>
            <a:off x="6248400" y="609600"/>
            <a:ext cx="2895600" cy="1200329"/>
          </a:xfrm>
          <a:prstGeom prst="rect">
            <a:avLst/>
          </a:prstGeom>
          <a:noFill/>
          <a:ln w="9525">
            <a:noFill/>
            <a:miter lim="800000"/>
            <a:headEnd/>
            <a:tailEnd/>
          </a:ln>
        </p:spPr>
        <p:txBody>
          <a:bodyPr wrap="square">
            <a:spAutoFit/>
          </a:bodyPr>
          <a:lstStyle/>
          <a:p>
            <a:pPr algn="ctr"/>
            <a:r>
              <a:rPr lang="en-US" sz="2400" dirty="0"/>
              <a:t>Lecture…Sit and </a:t>
            </a:r>
            <a:r>
              <a:rPr lang="en-US" sz="2400" dirty="0" smtClean="0"/>
              <a:t>Get</a:t>
            </a:r>
          </a:p>
          <a:p>
            <a:pPr algn="ctr"/>
            <a:endParaRPr lang="en-US" sz="2400" dirty="0" smtClean="0"/>
          </a:p>
          <a:p>
            <a:pPr algn="ctr"/>
            <a:r>
              <a:rPr lang="en-US" sz="2400" dirty="0" smtClean="0"/>
              <a:t>Passive</a:t>
            </a:r>
            <a:endParaRPr lang="en-US" sz="2000" dirty="0"/>
          </a:p>
        </p:txBody>
      </p:sp>
      <p:sp>
        <p:nvSpPr>
          <p:cNvPr id="25604" name="TextBox 3"/>
          <p:cNvSpPr txBox="1">
            <a:spLocks noChangeArrowheads="1"/>
          </p:cNvSpPr>
          <p:nvPr/>
        </p:nvSpPr>
        <p:spPr bwMode="auto">
          <a:xfrm>
            <a:off x="0" y="4267200"/>
            <a:ext cx="1600200" cy="2246769"/>
          </a:xfrm>
          <a:prstGeom prst="rect">
            <a:avLst/>
          </a:prstGeom>
          <a:noFill/>
          <a:ln w="9525">
            <a:noFill/>
            <a:miter lim="800000"/>
            <a:headEnd/>
            <a:tailEnd/>
          </a:ln>
        </p:spPr>
        <p:txBody>
          <a:bodyPr wrap="square">
            <a:spAutoFit/>
          </a:bodyPr>
          <a:lstStyle/>
          <a:p>
            <a:r>
              <a:rPr lang="en-US" sz="2800" b="1" dirty="0" smtClean="0"/>
              <a:t>PBL</a:t>
            </a:r>
          </a:p>
          <a:p>
            <a:endParaRPr lang="en-US" sz="2800" b="1" dirty="0" smtClean="0"/>
          </a:p>
          <a:p>
            <a:r>
              <a:rPr lang="en-US" sz="2800" b="1" dirty="0" smtClean="0"/>
              <a:t>Active</a:t>
            </a:r>
          </a:p>
          <a:p>
            <a:r>
              <a:rPr lang="en-US" sz="2800" b="1" dirty="0" smtClean="0"/>
              <a:t>Learning</a:t>
            </a:r>
          </a:p>
          <a:p>
            <a:endParaRPr lang="en-US" sz="2800" b="1" dirty="0"/>
          </a:p>
        </p:txBody>
      </p:sp>
      <p:sp>
        <p:nvSpPr>
          <p:cNvPr id="25605" name="Right Arrow 4"/>
          <p:cNvSpPr>
            <a:spLocks noChangeArrowheads="1"/>
          </p:cNvSpPr>
          <p:nvPr/>
        </p:nvSpPr>
        <p:spPr bwMode="auto">
          <a:xfrm>
            <a:off x="1219200" y="5105400"/>
            <a:ext cx="838200" cy="381000"/>
          </a:xfrm>
          <a:prstGeom prst="rightArrow">
            <a:avLst>
              <a:gd name="adj1" fmla="val 50000"/>
              <a:gd name="adj2" fmla="val 50000"/>
            </a:avLst>
          </a:prstGeom>
          <a:solidFill>
            <a:schemeClr val="accent1"/>
          </a:solidFill>
          <a:ln w="9525" algn="ctr">
            <a:solidFill>
              <a:schemeClr val="tx1"/>
            </a:solidFill>
            <a:round/>
            <a:headEnd/>
            <a:tailEnd/>
          </a:ln>
        </p:spPr>
        <p:txBody>
          <a:bodyPr/>
          <a:lstStyle/>
          <a:p>
            <a:endParaRPr lang="en-US"/>
          </a:p>
        </p:txBody>
      </p:sp>
      <p:sp>
        <p:nvSpPr>
          <p:cNvPr id="25606" name="Left Arrow 5"/>
          <p:cNvSpPr>
            <a:spLocks noChangeArrowheads="1"/>
          </p:cNvSpPr>
          <p:nvPr/>
        </p:nvSpPr>
        <p:spPr bwMode="auto">
          <a:xfrm>
            <a:off x="6172200" y="1447800"/>
            <a:ext cx="838200" cy="304800"/>
          </a:xfrm>
          <a:prstGeom prst="leftArrow">
            <a:avLst>
              <a:gd name="adj1" fmla="val 50000"/>
              <a:gd name="adj2" fmla="val 49997"/>
            </a:avLst>
          </a:prstGeom>
          <a:solidFill>
            <a:schemeClr val="accent1"/>
          </a:solidFill>
          <a:ln w="9525" algn="ctr">
            <a:solidFill>
              <a:schemeClr val="tx1"/>
            </a:solidFill>
            <a:round/>
            <a:headEnd/>
            <a:tailEnd/>
          </a:ln>
        </p:spPr>
        <p:txBody>
          <a:bodyPr/>
          <a:lstStyle/>
          <a:p>
            <a:endParaRPr lang="en-US"/>
          </a:p>
        </p:txBody>
      </p:sp>
      <p:sp>
        <p:nvSpPr>
          <p:cNvPr id="7" name="TextBox 6"/>
          <p:cNvSpPr txBox="1"/>
          <p:nvPr/>
        </p:nvSpPr>
        <p:spPr>
          <a:xfrm>
            <a:off x="0" y="2819400"/>
            <a:ext cx="3276600" cy="830997"/>
          </a:xfrm>
          <a:prstGeom prst="rect">
            <a:avLst/>
          </a:prstGeom>
          <a:noFill/>
        </p:spPr>
        <p:txBody>
          <a:bodyPr wrap="square" rtlCol="0">
            <a:spAutoFit/>
          </a:bodyPr>
          <a:lstStyle/>
          <a:p>
            <a:pPr algn="ctr"/>
            <a:r>
              <a:rPr lang="en-US" sz="2400" b="1" dirty="0" smtClean="0"/>
              <a:t>Average  Retention Rates</a:t>
            </a:r>
            <a:endParaRPr lang="en-US" sz="2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New Bloom Triangle"/>
          <p:cNvPicPr>
            <a:picLocks noChangeAspect="1" noChangeArrowheads="1"/>
          </p:cNvPicPr>
          <p:nvPr/>
        </p:nvPicPr>
        <p:blipFill>
          <a:blip r:embed="rId3" cstate="print"/>
          <a:srcRect/>
          <a:stretch>
            <a:fillRect/>
          </a:stretch>
        </p:blipFill>
        <p:spPr bwMode="auto">
          <a:xfrm>
            <a:off x="381000" y="1219200"/>
            <a:ext cx="4229100" cy="3657600"/>
          </a:xfrm>
          <a:prstGeom prst="rect">
            <a:avLst/>
          </a:prstGeom>
          <a:noFill/>
          <a:ln w="9525">
            <a:noFill/>
            <a:miter lim="800000"/>
            <a:headEnd/>
            <a:tailEnd/>
          </a:ln>
        </p:spPr>
      </p:pic>
      <p:pic>
        <p:nvPicPr>
          <p:cNvPr id="26627" name="Picture 4" descr="Old Bloom Triangle"/>
          <p:cNvPicPr>
            <a:picLocks noChangeAspect="1" noChangeArrowheads="1"/>
          </p:cNvPicPr>
          <p:nvPr/>
        </p:nvPicPr>
        <p:blipFill>
          <a:blip r:embed="rId4" cstate="print"/>
          <a:srcRect/>
          <a:stretch>
            <a:fillRect/>
          </a:stretch>
        </p:blipFill>
        <p:spPr bwMode="auto">
          <a:xfrm>
            <a:off x="4932363" y="1219200"/>
            <a:ext cx="4211637" cy="3657600"/>
          </a:xfrm>
          <a:prstGeom prst="rect">
            <a:avLst/>
          </a:prstGeom>
          <a:noFill/>
          <a:ln w="9525">
            <a:noFill/>
            <a:miter lim="800000"/>
            <a:headEnd/>
            <a:tailEnd/>
          </a:ln>
        </p:spPr>
      </p:pic>
      <p:sp>
        <p:nvSpPr>
          <p:cNvPr id="26628" name="TextBox 3"/>
          <p:cNvSpPr txBox="1">
            <a:spLocks noChangeArrowheads="1"/>
          </p:cNvSpPr>
          <p:nvPr/>
        </p:nvSpPr>
        <p:spPr bwMode="auto">
          <a:xfrm>
            <a:off x="914400" y="5181600"/>
            <a:ext cx="3048000" cy="369888"/>
          </a:xfrm>
          <a:prstGeom prst="rect">
            <a:avLst/>
          </a:prstGeom>
          <a:noFill/>
          <a:ln w="9525">
            <a:noFill/>
            <a:miter lim="800000"/>
            <a:headEnd/>
            <a:tailEnd/>
          </a:ln>
        </p:spPr>
        <p:txBody>
          <a:bodyPr>
            <a:spAutoFit/>
          </a:bodyPr>
          <a:lstStyle/>
          <a:p>
            <a:pPr algn="ctr"/>
            <a:r>
              <a:rPr lang="en-US"/>
              <a:t>New Version </a:t>
            </a:r>
          </a:p>
        </p:txBody>
      </p:sp>
      <p:sp>
        <p:nvSpPr>
          <p:cNvPr id="26629" name="TextBox 4"/>
          <p:cNvSpPr txBox="1">
            <a:spLocks noChangeArrowheads="1"/>
          </p:cNvSpPr>
          <p:nvPr/>
        </p:nvSpPr>
        <p:spPr bwMode="auto">
          <a:xfrm>
            <a:off x="5486400" y="5181600"/>
            <a:ext cx="3048000" cy="369888"/>
          </a:xfrm>
          <a:prstGeom prst="rect">
            <a:avLst/>
          </a:prstGeom>
          <a:noFill/>
          <a:ln w="9525">
            <a:noFill/>
            <a:miter lim="800000"/>
            <a:headEnd/>
            <a:tailEnd/>
          </a:ln>
        </p:spPr>
        <p:txBody>
          <a:bodyPr>
            <a:spAutoFit/>
          </a:bodyPr>
          <a:lstStyle/>
          <a:p>
            <a:pPr algn="ctr"/>
            <a:r>
              <a:rPr lang="en-US"/>
              <a:t>Old Version </a:t>
            </a:r>
          </a:p>
        </p:txBody>
      </p:sp>
      <p:sp>
        <p:nvSpPr>
          <p:cNvPr id="26630" name="TextBox 5"/>
          <p:cNvSpPr txBox="1">
            <a:spLocks noChangeArrowheads="1"/>
          </p:cNvSpPr>
          <p:nvPr/>
        </p:nvSpPr>
        <p:spPr bwMode="auto">
          <a:xfrm>
            <a:off x="2590800" y="228600"/>
            <a:ext cx="4419600" cy="1016000"/>
          </a:xfrm>
          <a:prstGeom prst="rect">
            <a:avLst/>
          </a:prstGeom>
          <a:noFill/>
          <a:ln w="9525">
            <a:noFill/>
            <a:miter lim="800000"/>
            <a:headEnd/>
            <a:tailEnd/>
          </a:ln>
        </p:spPr>
        <p:txBody>
          <a:bodyPr>
            <a:spAutoFit/>
          </a:bodyPr>
          <a:lstStyle/>
          <a:p>
            <a:pPr algn="ctr"/>
            <a:r>
              <a:rPr lang="en-US" sz="2400" b="1"/>
              <a:t>Bloom's Taxonomy</a:t>
            </a:r>
            <a:r>
              <a:rPr lang="en-US"/>
              <a:t/>
            </a:r>
            <a:br>
              <a:rPr lang="en-US"/>
            </a:br>
            <a:endParaRPr lang="en-US"/>
          </a:p>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descr="Box"/>
          <p:cNvPicPr>
            <a:picLocks noChangeAspect="1" noChangeArrowheads="1"/>
          </p:cNvPicPr>
          <p:nvPr/>
        </p:nvPicPr>
        <p:blipFill>
          <a:blip r:embed="rId3" cstate="print"/>
          <a:srcRect/>
          <a:stretch>
            <a:fillRect/>
          </a:stretch>
        </p:blipFill>
        <p:spPr bwMode="auto">
          <a:xfrm>
            <a:off x="1900238" y="0"/>
            <a:ext cx="534193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962400"/>
            <a:ext cx="7467600" cy="461665"/>
          </a:xfrm>
          <a:prstGeom prst="rect">
            <a:avLst/>
          </a:prstGeom>
        </p:spPr>
        <p:txBody>
          <a:bodyPr wrap="square">
            <a:spAutoFit/>
          </a:bodyPr>
          <a:lstStyle/>
          <a:p>
            <a:pPr algn="ctr"/>
            <a:r>
              <a:rPr lang="en-US" sz="2400" dirty="0" smtClean="0">
                <a:hlinkClick r:id="rId3"/>
              </a:rPr>
              <a:t>http://www.youtube.com/watch?v=alSQpinagp0</a:t>
            </a:r>
            <a:endParaRPr lang="en-US" sz="2400" dirty="0"/>
          </a:p>
        </p:txBody>
      </p:sp>
      <p:sp>
        <p:nvSpPr>
          <p:cNvPr id="3" name="TextBox 2"/>
          <p:cNvSpPr txBox="1"/>
          <p:nvPr/>
        </p:nvSpPr>
        <p:spPr>
          <a:xfrm>
            <a:off x="381000" y="2438400"/>
            <a:ext cx="8229600" cy="954107"/>
          </a:xfrm>
          <a:prstGeom prst="rect">
            <a:avLst/>
          </a:prstGeom>
          <a:noFill/>
        </p:spPr>
        <p:txBody>
          <a:bodyPr wrap="square" rtlCol="0">
            <a:spAutoFit/>
          </a:bodyPr>
          <a:lstStyle/>
          <a:p>
            <a:pPr algn="ctr"/>
            <a:r>
              <a:rPr lang="en-US" sz="2800" dirty="0" smtClean="0"/>
              <a:t>Always think outside the box</a:t>
            </a:r>
          </a:p>
          <a:p>
            <a:pPr algn="ctr"/>
            <a:r>
              <a:rPr lang="en-US" sz="2800" dirty="0" smtClean="0">
                <a:hlinkClick r:id="rId4" action="ppaction://hlinkfile"/>
              </a:rPr>
              <a:t>FedEx </a:t>
            </a:r>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762000" y="1828800"/>
            <a:ext cx="7924800" cy="609600"/>
          </a:xfrm>
        </p:spPr>
        <p:txBody>
          <a:bodyPr>
            <a:noAutofit/>
          </a:bodyPr>
          <a:lstStyle/>
          <a:p>
            <a:pPr algn="ctr">
              <a:spcBef>
                <a:spcPct val="50000"/>
              </a:spcBef>
              <a:defRPr/>
            </a:pPr>
            <a:r>
              <a:rPr lang="en-US" sz="3600" dirty="0" smtClean="0">
                <a:solidFill>
                  <a:schemeClr val="tx1">
                    <a:lumMod val="50000"/>
                  </a:schemeClr>
                </a:solidFill>
                <a:cs typeface="Arial" charset="0"/>
              </a:rPr>
              <a:t>Engage the Student and the Achievement will Follow</a:t>
            </a:r>
            <a:r>
              <a:rPr lang="en-US" sz="4800" dirty="0" smtClean="0">
                <a:solidFill>
                  <a:schemeClr val="tx1">
                    <a:lumMod val="50000"/>
                  </a:schemeClr>
                </a:solidFill>
                <a:cs typeface="Arial" charset="0"/>
              </a:rPr>
              <a:t/>
            </a:r>
            <a:br>
              <a:rPr lang="en-US" sz="4800" dirty="0" smtClean="0">
                <a:solidFill>
                  <a:schemeClr val="tx1">
                    <a:lumMod val="50000"/>
                  </a:schemeClr>
                </a:solidFill>
                <a:cs typeface="Arial" charset="0"/>
              </a:rPr>
            </a:br>
            <a:r>
              <a:rPr lang="en-US" sz="2400" dirty="0" smtClean="0">
                <a:cs typeface="Arial" charset="0"/>
              </a:rPr>
              <a:t/>
            </a:r>
            <a:br>
              <a:rPr lang="en-US" sz="2400" dirty="0" smtClean="0">
                <a:cs typeface="Arial" charset="0"/>
              </a:rPr>
            </a:br>
            <a:endParaRPr lang="en-US" sz="3200" dirty="0" smtClean="0"/>
          </a:p>
        </p:txBody>
      </p:sp>
      <p:sp>
        <p:nvSpPr>
          <p:cNvPr id="26627" name="Content Placeholder 2"/>
          <p:cNvSpPr>
            <a:spLocks noGrp="1"/>
          </p:cNvSpPr>
          <p:nvPr>
            <p:ph idx="1"/>
          </p:nvPr>
        </p:nvSpPr>
        <p:spPr>
          <a:xfrm>
            <a:off x="838200" y="2971800"/>
            <a:ext cx="7693025" cy="1143000"/>
          </a:xfrm>
        </p:spPr>
        <p:txBody>
          <a:bodyPr>
            <a:noAutofit/>
          </a:bodyPr>
          <a:lstStyle/>
          <a:p>
            <a:pPr algn="ctr">
              <a:buFont typeface="Wingdings" pitchFamily="2" charset="2"/>
              <a:buNone/>
              <a:defRPr/>
            </a:pPr>
            <a:r>
              <a:rPr lang="en-US" sz="2400" dirty="0" smtClean="0">
                <a:solidFill>
                  <a:schemeClr val="tx1">
                    <a:lumMod val="50000"/>
                  </a:schemeClr>
                </a:solidFill>
                <a:cs typeface="Arial" charset="0"/>
              </a:rPr>
              <a:t>Achievement Gap or Engagement Gap?</a:t>
            </a:r>
          </a:p>
          <a:p>
            <a:pPr algn="ctr">
              <a:buFont typeface="Wingdings" pitchFamily="2" charset="2"/>
              <a:buNone/>
              <a:defRPr/>
            </a:pPr>
            <a:endParaRPr lang="en-US" sz="2400" dirty="0" smtClean="0">
              <a:solidFill>
                <a:schemeClr val="tx1">
                  <a:lumMod val="50000"/>
                </a:schemeClr>
              </a:solidFill>
              <a:cs typeface="Arial" charset="0"/>
            </a:endParaRPr>
          </a:p>
          <a:p>
            <a:pPr algn="ctr">
              <a:buFont typeface="Wingdings" pitchFamily="2" charset="2"/>
              <a:buNone/>
              <a:defRPr/>
            </a:pPr>
            <a:r>
              <a:rPr lang="en-US" sz="2400" i="1" dirty="0" smtClean="0">
                <a:solidFill>
                  <a:schemeClr val="tx1">
                    <a:lumMod val="50000"/>
                  </a:schemeClr>
                </a:solidFill>
                <a:cs typeface="Arial" charset="0"/>
              </a:rPr>
              <a:t>85%</a:t>
            </a:r>
            <a:r>
              <a:rPr lang="en-US" sz="2400" dirty="0" smtClean="0">
                <a:solidFill>
                  <a:schemeClr val="tx1">
                    <a:lumMod val="50000"/>
                  </a:schemeClr>
                </a:solidFill>
                <a:cs typeface="Arial" charset="0"/>
              </a:rPr>
              <a:t> of Middle and High School Students report being bored in their classrooms</a:t>
            </a:r>
          </a:p>
          <a:p>
            <a:pPr algn="ctr">
              <a:buFont typeface="Wingdings" pitchFamily="2" charset="2"/>
              <a:buNone/>
              <a:defRPr/>
            </a:pPr>
            <a:r>
              <a:rPr lang="en-US" sz="2400" dirty="0" smtClean="0">
                <a:cs typeface="Arial" charset="0"/>
              </a:rPr>
              <a:t/>
            </a:r>
            <a:br>
              <a:rPr lang="en-US" sz="2400" dirty="0" smtClean="0">
                <a:cs typeface="Arial" charset="0"/>
              </a:rPr>
            </a:br>
            <a:endParaRPr 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1066800" y="304800"/>
            <a:ext cx="6934200" cy="4893647"/>
          </a:xfrm>
          <a:prstGeom prst="rect">
            <a:avLst/>
          </a:prstGeom>
          <a:noFill/>
          <a:ln w="9525">
            <a:noFill/>
            <a:miter lim="800000"/>
            <a:headEnd/>
            <a:tailEnd/>
          </a:ln>
        </p:spPr>
        <p:txBody>
          <a:bodyPr>
            <a:spAutoFit/>
          </a:bodyPr>
          <a:lstStyle/>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Example </a:t>
            </a:r>
            <a:r>
              <a:rPr lang="en-US" sz="3200">
                <a:solidFill>
                  <a:schemeClr val="tx1">
                    <a:lumMod val="50000"/>
                  </a:schemeClr>
                </a:solidFill>
              </a:rPr>
              <a:t>of </a:t>
            </a:r>
            <a:r>
              <a:rPr lang="en-US" sz="3200" smtClean="0">
                <a:solidFill>
                  <a:schemeClr val="tx1">
                    <a:lumMod val="50000"/>
                  </a:schemeClr>
                </a:solidFill>
              </a:rPr>
              <a:t>Engagement and </a:t>
            </a:r>
            <a:r>
              <a:rPr lang="en-US" sz="3200" dirty="0" smtClean="0">
                <a:solidFill>
                  <a:schemeClr val="tx1">
                    <a:lumMod val="50000"/>
                  </a:schemeClr>
                </a:solidFill>
              </a:rPr>
              <a:t>Problem </a:t>
            </a:r>
            <a:r>
              <a:rPr lang="en-US" sz="3200" smtClean="0">
                <a:solidFill>
                  <a:schemeClr val="tx1">
                    <a:lumMod val="50000"/>
                  </a:schemeClr>
                </a:solidFill>
              </a:rPr>
              <a:t>Solving  Activity</a:t>
            </a: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r>
              <a:rPr lang="en-US" sz="3200" dirty="0">
                <a:solidFill>
                  <a:schemeClr val="tx1">
                    <a:lumMod val="50000"/>
                  </a:schemeClr>
                </a:solidFill>
              </a:rPr>
              <a:t>Toxic Popcorn</a:t>
            </a:r>
          </a:p>
          <a:p>
            <a:pPr algn="ctr">
              <a:defRPr/>
            </a:pPr>
            <a:r>
              <a:rPr lang="en-US" sz="3200" dirty="0" smtClean="0">
                <a:solidFill>
                  <a:schemeClr val="tx1">
                    <a:lumMod val="50000"/>
                  </a:schemeClr>
                </a:solidFill>
              </a:rPr>
              <a:t> </a:t>
            </a:r>
            <a:endParaRPr lang="en-US" sz="3200" dirty="0">
              <a:solidFill>
                <a:schemeClr val="tx1">
                  <a:lumMod val="50000"/>
                </a:schemeClr>
              </a:solidFill>
            </a:endParaRPr>
          </a:p>
          <a:p>
            <a:pPr algn="ctr">
              <a:defRPr/>
            </a:pPr>
            <a:endParaRPr lang="en-US" sz="3200" dirty="0">
              <a:solidFill>
                <a:schemeClr val="tx1">
                  <a:lumMod val="50000"/>
                </a:schemeClr>
              </a:solidFill>
            </a:endParaRPr>
          </a:p>
          <a:p>
            <a:pPr algn="ctr">
              <a:defRPr/>
            </a:pPr>
            <a:r>
              <a:rPr lang="en-US" sz="2800" i="1" dirty="0">
                <a:solidFill>
                  <a:schemeClr val="tx1">
                    <a:lumMod val="50000"/>
                  </a:schemeClr>
                </a:solidFill>
              </a:rPr>
              <a:t>Interest, hands-on, interactive and collaborative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762000" y="381000"/>
            <a:ext cx="7924800" cy="1143000"/>
          </a:xfrm>
        </p:spPr>
        <p:txBody>
          <a:bodyPr rtlCol="0">
            <a:normAutofit fontScale="90000"/>
          </a:bodyPr>
          <a:lstStyle/>
          <a:p>
            <a:pPr algn="ctr" eaLnBrk="1" fontAlgn="auto" hangingPunct="1">
              <a:spcAft>
                <a:spcPts val="0"/>
              </a:spcAft>
              <a:defRPr/>
            </a:pPr>
            <a:r>
              <a:rPr lang="en-US" dirty="0" smtClean="0">
                <a:solidFill>
                  <a:schemeClr val="tx1">
                    <a:lumMod val="50000"/>
                  </a:schemeClr>
                </a:solidFill>
                <a:latin typeface="Times New Roman" pitchFamily="18" charset="0"/>
                <a:cs typeface="Times New Roman" pitchFamily="18" charset="0"/>
              </a:rPr>
              <a:t>Toxic Popcorn</a:t>
            </a:r>
            <a:br>
              <a:rPr lang="en-US" dirty="0" smtClean="0">
                <a:solidFill>
                  <a:schemeClr val="tx1">
                    <a:lumMod val="50000"/>
                  </a:schemeClr>
                </a:solidFill>
                <a:latin typeface="Times New Roman" pitchFamily="18" charset="0"/>
                <a:cs typeface="Times New Roman" pitchFamily="18" charset="0"/>
              </a:rPr>
            </a:br>
            <a:endParaRPr lang="en-US" dirty="0" smtClean="0">
              <a:solidFill>
                <a:schemeClr val="tx1">
                  <a:lumMod val="50000"/>
                </a:schemeClr>
              </a:solidFill>
              <a:latin typeface="Times New Roman" pitchFamily="18" charset="0"/>
              <a:cs typeface="Times New Roman" pitchFamily="18" charset="0"/>
            </a:endParaRPr>
          </a:p>
        </p:txBody>
      </p:sp>
      <p:sp>
        <p:nvSpPr>
          <p:cNvPr id="28675" name="Content Placeholder 2"/>
          <p:cNvSpPr>
            <a:spLocks noGrp="1"/>
          </p:cNvSpPr>
          <p:nvPr>
            <p:ph idx="1"/>
          </p:nvPr>
        </p:nvSpPr>
        <p:spPr>
          <a:xfrm>
            <a:off x="838200" y="1371600"/>
            <a:ext cx="7693025" cy="3724275"/>
          </a:xfrm>
        </p:spPr>
        <p:txBody>
          <a:bodyPr>
            <a:noAutofit/>
          </a:bodyPr>
          <a:lstStyle/>
          <a:p>
            <a:pPr eaLnBrk="1" hangingPunct="1">
              <a:buFont typeface="Wingdings" pitchFamily="2" charset="2"/>
              <a:buNone/>
              <a:defRPr/>
            </a:pPr>
            <a:r>
              <a:rPr lang="en-US" sz="2800" b="1" dirty="0" smtClean="0">
                <a:solidFill>
                  <a:schemeClr val="tx1">
                    <a:lumMod val="50000"/>
                  </a:schemeClr>
                </a:solidFill>
                <a:latin typeface="Times New Roman" pitchFamily="18" charset="0"/>
                <a:cs typeface="Times New Roman" pitchFamily="18" charset="0"/>
              </a:rPr>
              <a:t>Scenario </a:t>
            </a:r>
          </a:p>
          <a:p>
            <a:pPr eaLnBrk="1" hangingPunct="1">
              <a:buFont typeface="Wingdings" pitchFamily="2" charset="2"/>
              <a:buNone/>
              <a:defRPr/>
            </a:pPr>
            <a:r>
              <a:rPr lang="en-US" sz="2800" b="1" dirty="0" smtClean="0">
                <a:solidFill>
                  <a:schemeClr val="tx1">
                    <a:lumMod val="50000"/>
                  </a:schemeClr>
                </a:solidFill>
                <a:latin typeface="Times New Roman" pitchFamily="18" charset="0"/>
                <a:cs typeface="Times New Roman" pitchFamily="18" charset="0"/>
              </a:rPr>
              <a:t/>
            </a:r>
            <a:br>
              <a:rPr lang="en-US" sz="2800" b="1" dirty="0" smtClean="0">
                <a:solidFill>
                  <a:schemeClr val="tx1">
                    <a:lumMod val="50000"/>
                  </a:schemeClr>
                </a:solidFill>
                <a:latin typeface="Times New Roman" pitchFamily="18" charset="0"/>
                <a:cs typeface="Times New Roman" pitchFamily="18" charset="0"/>
              </a:rPr>
            </a:br>
            <a:r>
              <a:rPr lang="en-US" sz="2800" dirty="0" smtClean="0">
                <a:solidFill>
                  <a:schemeClr val="tx1">
                    <a:lumMod val="50000"/>
                  </a:schemeClr>
                </a:solidFill>
                <a:latin typeface="Times New Roman" pitchFamily="18" charset="0"/>
                <a:cs typeface="Times New Roman" pitchFamily="18" charset="0"/>
              </a:rPr>
              <a:t>A can of highly toxic popcorn has contaminated a circle of approximately 4 feet in diameter.  The toxic area extends to the ceiling.  If the toxic popcorn is not transferred to a safe container for decontamination, it will contaminate the region  The popcorn is estimated to have a safe life of exactly 15 minutes before it explodes.  It’s up to you to save the day! </a:t>
            </a:r>
          </a:p>
          <a:p>
            <a:pPr eaLnBrk="1" hangingPunct="1">
              <a:buFont typeface="Wingdings" pitchFamily="2" charset="2"/>
              <a:buNone/>
              <a:defRPr/>
            </a:pPr>
            <a:endParaRPr lang="en-US" sz="2400" dirty="0" smtClean="0">
              <a:solidFill>
                <a:schemeClr val="tx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0"/>
            <a:ext cx="9144000" cy="685800"/>
          </a:xfrm>
        </p:spPr>
        <p:txBody>
          <a:bodyPr>
            <a:normAutofit/>
          </a:bodyPr>
          <a:lstStyle/>
          <a:p>
            <a:pPr>
              <a:defRPr/>
            </a:pPr>
            <a:r>
              <a:rPr lang="en-US" sz="3600" dirty="0" smtClean="0">
                <a:solidFill>
                  <a:schemeClr val="tx1">
                    <a:lumMod val="50000"/>
                  </a:schemeClr>
                </a:solidFill>
              </a:rPr>
              <a:t>What do you know about PBL?</a:t>
            </a:r>
          </a:p>
        </p:txBody>
      </p:sp>
      <p:sp>
        <p:nvSpPr>
          <p:cNvPr id="22531" name="Content Placeholder 2"/>
          <p:cNvSpPr>
            <a:spLocks noGrp="1"/>
          </p:cNvSpPr>
          <p:nvPr>
            <p:ph idx="1"/>
          </p:nvPr>
        </p:nvSpPr>
        <p:spPr>
          <a:xfrm>
            <a:off x="838200" y="533400"/>
            <a:ext cx="7693025" cy="5029200"/>
          </a:xfrm>
        </p:spPr>
        <p:txBody>
          <a:bodyPr>
            <a:noAutofit/>
          </a:bodyPr>
          <a:lstStyle/>
          <a:p>
            <a:pPr>
              <a:buFont typeface="Wingdings" pitchFamily="2" charset="2"/>
              <a:buNone/>
              <a:defRPr/>
            </a:pPr>
            <a:r>
              <a:rPr lang="en-US" sz="2400" dirty="0" smtClean="0">
                <a:solidFill>
                  <a:schemeClr val="tx1">
                    <a:lumMod val="50000"/>
                  </a:schemeClr>
                </a:solidFill>
                <a:latin typeface="Palatino Linotype" pitchFamily="18" charset="0"/>
              </a:rPr>
              <a:t>  </a:t>
            </a:r>
            <a:endParaRPr lang="en-US" sz="2400" dirty="0" smtClean="0">
              <a:solidFill>
                <a:schemeClr val="tx1">
                  <a:lumMod val="50000"/>
                </a:schemeClr>
              </a:solidFill>
              <a:latin typeface="Times New Roman" pitchFamily="18" charset="0"/>
            </a:endParaRPr>
          </a:p>
          <a:p>
            <a:pPr>
              <a:defRPr/>
            </a:pPr>
            <a:r>
              <a:rPr lang="en-US" sz="2400" dirty="0" smtClean="0">
                <a:solidFill>
                  <a:schemeClr val="tx1">
                    <a:lumMod val="50000"/>
                  </a:schemeClr>
                </a:solidFill>
                <a:latin typeface="Times New Roman" pitchFamily="18" charset="0"/>
              </a:rPr>
              <a:t>Why Do PBL?</a:t>
            </a:r>
          </a:p>
          <a:p>
            <a:pPr>
              <a:defRPr/>
            </a:pPr>
            <a:r>
              <a:rPr lang="en-US" sz="2400" dirty="0" smtClean="0">
                <a:solidFill>
                  <a:schemeClr val="tx1">
                    <a:lumMod val="50000"/>
                  </a:schemeClr>
                </a:solidFill>
                <a:latin typeface="Times New Roman" pitchFamily="18" charset="0"/>
              </a:rPr>
              <a:t>What are the common features of  PBL? </a:t>
            </a:r>
          </a:p>
          <a:p>
            <a:pPr>
              <a:defRPr/>
            </a:pPr>
            <a:r>
              <a:rPr lang="en-US" sz="2400" dirty="0" smtClean="0">
                <a:solidFill>
                  <a:schemeClr val="tx1">
                    <a:lumMod val="50000"/>
                  </a:schemeClr>
                </a:solidFill>
                <a:latin typeface="Times New Roman" pitchFamily="18" charset="0"/>
              </a:rPr>
              <a:t>What is a typical process for PBL? </a:t>
            </a:r>
          </a:p>
          <a:p>
            <a:pPr>
              <a:defRPr/>
            </a:pPr>
            <a:r>
              <a:rPr lang="en-US" sz="2400" dirty="0" smtClean="0">
                <a:solidFill>
                  <a:schemeClr val="tx1">
                    <a:lumMod val="50000"/>
                  </a:schemeClr>
                </a:solidFill>
                <a:latin typeface="Times New Roman" pitchFamily="18" charset="0"/>
              </a:rPr>
              <a:t>What are the benefits and obstacles of PBL </a:t>
            </a:r>
          </a:p>
          <a:p>
            <a:pPr>
              <a:defRPr/>
            </a:pPr>
            <a:r>
              <a:rPr lang="en-US" sz="2400" dirty="0" smtClean="0">
                <a:solidFill>
                  <a:schemeClr val="tx1">
                    <a:lumMod val="50000"/>
                  </a:schemeClr>
                </a:solidFill>
                <a:latin typeface="Times New Roman" pitchFamily="18" charset="0"/>
              </a:rPr>
              <a:t>How can PBL facilitate an interdisciplinary approach to increase student learning? </a:t>
            </a:r>
          </a:p>
          <a:p>
            <a:pPr>
              <a:defRPr/>
            </a:pPr>
            <a:r>
              <a:rPr lang="en-US" sz="2400" dirty="0" smtClean="0">
                <a:solidFill>
                  <a:schemeClr val="tx1">
                    <a:lumMod val="50000"/>
                  </a:schemeClr>
                </a:solidFill>
                <a:latin typeface="Times New Roman" pitchFamily="18" charset="0"/>
              </a:rPr>
              <a:t>How can it be incorporated across academic disciplines?</a:t>
            </a:r>
          </a:p>
          <a:p>
            <a:pPr>
              <a:defRPr/>
            </a:pPr>
            <a:r>
              <a:rPr lang="en-US" sz="2400" dirty="0" smtClean="0">
                <a:solidFill>
                  <a:schemeClr val="tx1">
                    <a:lumMod val="50000"/>
                  </a:schemeClr>
                </a:solidFill>
                <a:latin typeface="Times New Roman" pitchFamily="18" charset="0"/>
              </a:rPr>
              <a:t>What are the differences and  similarities  of Project and Problem Based Learning ?</a:t>
            </a:r>
          </a:p>
          <a:p>
            <a:pPr>
              <a:defRPr/>
            </a:pPr>
            <a:r>
              <a:rPr lang="en-US" sz="2400" dirty="0" smtClean="0">
                <a:solidFill>
                  <a:schemeClr val="tx1">
                    <a:lumMod val="50000"/>
                  </a:schemeClr>
                </a:solidFill>
                <a:latin typeface="Times New Roman" pitchFamily="18" charset="0"/>
              </a:rPr>
              <a:t>What are student and  teacher roles when doing PBL? </a:t>
            </a:r>
          </a:p>
          <a:p>
            <a:pPr>
              <a:defRPr/>
            </a:pPr>
            <a:r>
              <a:rPr lang="en-US" sz="2400" dirty="0" smtClean="0">
                <a:solidFill>
                  <a:schemeClr val="tx1">
                    <a:lumMod val="50000"/>
                  </a:schemeClr>
                </a:solidFill>
                <a:latin typeface="Times New Roman" pitchFamily="18" charset="0"/>
              </a:rPr>
              <a:t>How do you assess PBL? </a:t>
            </a:r>
          </a:p>
          <a:p>
            <a:pPr>
              <a:defRPr/>
            </a:pPr>
            <a:endParaRPr lang="en-US" sz="2400" dirty="0" smtClean="0">
              <a:solidFill>
                <a:schemeClr val="tx1">
                  <a:lumMod val="50000"/>
                </a:schemeClr>
              </a:solidFill>
              <a:latin typeface="Times New Roman" pitchFamily="18" charset="0"/>
            </a:endParaRPr>
          </a:p>
          <a:p>
            <a:pPr>
              <a:buNone/>
              <a:defRPr/>
            </a:pPr>
            <a:endParaRPr lang="en-US" sz="2400" dirty="0" smtClean="0">
              <a:solidFill>
                <a:schemeClr val="tx1">
                  <a:lumMod val="50000"/>
                </a:schemeClr>
              </a:solidFill>
              <a:latin typeface="Palatino Linotyp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 calcmode="lin" valueType="num">
                                      <p:cBhvr additive="base">
                                        <p:cTn id="7"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anim calcmode="lin" valueType="num">
                                      <p:cBhvr additive="base">
                                        <p:cTn id="13"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531">
                                            <p:txEl>
                                              <p:pRg st="5" end="5"/>
                                            </p:txEl>
                                          </p:spTgt>
                                        </p:tgtEl>
                                        <p:attrNameLst>
                                          <p:attrName>style.visibility</p:attrName>
                                        </p:attrNameLst>
                                      </p:cBhvr>
                                      <p:to>
                                        <p:strVal val="visible"/>
                                      </p:to>
                                    </p:set>
                                    <p:anim calcmode="lin" valueType="num">
                                      <p:cBhvr additive="base">
                                        <p:cTn id="25" dur="5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531">
                                            <p:txEl>
                                              <p:pRg st="4" end="4"/>
                                            </p:txEl>
                                          </p:spTgt>
                                        </p:tgtEl>
                                        <p:attrNameLst>
                                          <p:attrName>style.visibility</p:attrName>
                                        </p:attrNameLst>
                                      </p:cBhvr>
                                      <p:to>
                                        <p:strVal val="visible"/>
                                      </p:to>
                                    </p:set>
                                    <p:anim calcmode="lin" valueType="num">
                                      <p:cBhvr additive="base">
                                        <p:cTn id="31"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 calcmode="lin" valueType="num">
                                      <p:cBhvr additive="base">
                                        <p:cTn id="37" dur="5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3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531">
                                            <p:txEl>
                                              <p:pRg st="7" end="7"/>
                                            </p:txEl>
                                          </p:spTgt>
                                        </p:tgtEl>
                                        <p:attrNameLst>
                                          <p:attrName>style.visibility</p:attrName>
                                        </p:attrNameLst>
                                      </p:cBhvr>
                                      <p:to>
                                        <p:strVal val="visible"/>
                                      </p:to>
                                    </p:set>
                                    <p:anim calcmode="lin" valueType="num">
                                      <p:cBhvr additive="base">
                                        <p:cTn id="43" dur="500" fill="hold"/>
                                        <p:tgtEl>
                                          <p:spTgt spid="22531">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53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2531">
                                            <p:txEl>
                                              <p:pRg st="8" end="8"/>
                                            </p:txEl>
                                          </p:spTgt>
                                        </p:tgtEl>
                                        <p:attrNameLst>
                                          <p:attrName>style.visibility</p:attrName>
                                        </p:attrNameLst>
                                      </p:cBhvr>
                                      <p:to>
                                        <p:strVal val="visible"/>
                                      </p:to>
                                    </p:set>
                                    <p:anim calcmode="lin" valueType="num">
                                      <p:cBhvr additive="base">
                                        <p:cTn id="49" dur="500" fill="hold"/>
                                        <p:tgtEl>
                                          <p:spTgt spid="22531">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53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2531">
                                            <p:txEl>
                                              <p:pRg st="9" end="9"/>
                                            </p:txEl>
                                          </p:spTgt>
                                        </p:tgtEl>
                                        <p:attrNameLst>
                                          <p:attrName>style.visibility</p:attrName>
                                        </p:attrNameLst>
                                      </p:cBhvr>
                                      <p:to>
                                        <p:strVal val="visible"/>
                                      </p:to>
                                    </p:set>
                                    <p:anim calcmode="lin" valueType="num">
                                      <p:cBhvr additive="base">
                                        <p:cTn id="55" dur="500" fill="hold"/>
                                        <p:tgtEl>
                                          <p:spTgt spid="22531">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253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ChangeArrowheads="1"/>
          </p:cNvSpPr>
          <p:nvPr/>
        </p:nvSpPr>
        <p:spPr bwMode="auto">
          <a:xfrm>
            <a:off x="0" y="762000"/>
            <a:ext cx="9144000" cy="4032250"/>
          </a:xfrm>
          <a:prstGeom prst="rect">
            <a:avLst/>
          </a:prstGeom>
          <a:noFill/>
          <a:ln w="9525">
            <a:noFill/>
            <a:miter lim="800000"/>
            <a:headEnd/>
            <a:tailEnd/>
          </a:ln>
        </p:spPr>
        <p:txBody>
          <a:bodyPr>
            <a:spAutoFit/>
          </a:bodyPr>
          <a:lstStyle/>
          <a:p>
            <a:pPr algn="ctr">
              <a:buFont typeface="Wingdings" pitchFamily="2" charset="2"/>
              <a:buNone/>
            </a:pPr>
            <a:r>
              <a:rPr lang="en-US" sz="2800" dirty="0">
                <a:latin typeface="Lucida Sans Unicode" pitchFamily="34" charset="0"/>
              </a:rPr>
              <a:t>Ms, McIntyre  introduced a “project” to her students. She plopped a packet of papers on each student’s desk and explained that each student would create a poster about water-borne bacterium and how it can be harmful to humans. The packet included </a:t>
            </a:r>
          </a:p>
          <a:p>
            <a:pPr algn="ctr">
              <a:buFont typeface="Wingdings" pitchFamily="2" charset="2"/>
              <a:buNone/>
            </a:pPr>
            <a:r>
              <a:rPr lang="en-US" sz="2800" dirty="0">
                <a:latin typeface="Lucida Sans Unicode" pitchFamily="34" charset="0"/>
              </a:rPr>
              <a:t>assignment sheets with  due dates and grading policy, a guide for  designing the poster, and a list of websites and books to use. </a:t>
            </a:r>
          </a:p>
        </p:txBody>
      </p:sp>
      <p:sp>
        <p:nvSpPr>
          <p:cNvPr id="6" name="Title 5"/>
          <p:cNvSpPr>
            <a:spLocks noGrp="1"/>
          </p:cNvSpPr>
          <p:nvPr>
            <p:ph type="title"/>
          </p:nvPr>
        </p:nvSpPr>
        <p:spPr/>
        <p:txBody>
          <a:bodyPr/>
          <a:lstStyle/>
          <a:p>
            <a:pPr fontAlgn="auto">
              <a:spcAft>
                <a:spcPts val="0"/>
              </a:spcAft>
              <a:defRPr/>
            </a:pPr>
            <a:r>
              <a:rPr lang="en-US" dirty="0" smtClean="0"/>
              <a:t>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p:txBody>
          <a:bodyPr>
            <a:normAutofit fontScale="97500"/>
          </a:bodyPr>
          <a:lstStyle/>
          <a:p>
            <a:pPr marL="365760" indent="-256032" algn="ctr" fontAlgn="auto">
              <a:spcAft>
                <a:spcPts val="0"/>
              </a:spcAft>
              <a:buFont typeface="Wingdings 3"/>
              <a:buNone/>
              <a:defRPr/>
            </a:pPr>
            <a:r>
              <a:rPr lang="en-US" dirty="0" smtClean="0"/>
              <a:t>Giving students a project, that is hands-on, with step by step instructions, designed and guided by the teacher that results in a student produced product.  This process is missing student voice and choice, and may not be relevant to a student</a:t>
            </a:r>
            <a:endParaRPr lang="en-US" dirty="0"/>
          </a:p>
        </p:txBody>
      </p:sp>
      <p:sp>
        <p:nvSpPr>
          <p:cNvPr id="39939" name="Rectangle 4"/>
          <p:cNvSpPr>
            <a:spLocks noChangeArrowheads="1"/>
          </p:cNvSpPr>
          <p:nvPr/>
        </p:nvSpPr>
        <p:spPr bwMode="auto">
          <a:xfrm>
            <a:off x="1143000" y="528638"/>
            <a:ext cx="3295650" cy="584200"/>
          </a:xfrm>
          <a:prstGeom prst="rect">
            <a:avLst/>
          </a:prstGeom>
          <a:noFill/>
          <a:ln w="9525">
            <a:noFill/>
            <a:miter lim="800000"/>
            <a:headEnd/>
            <a:tailEnd/>
          </a:ln>
        </p:spPr>
        <p:txBody>
          <a:bodyPr>
            <a:spAutoFit/>
          </a:bodyPr>
          <a:lstStyle/>
          <a:p>
            <a:r>
              <a:rPr lang="en-US" sz="3200">
                <a:solidFill>
                  <a:srgbClr val="000000"/>
                </a:solidFill>
                <a:latin typeface="Lucida Sans Unicode" pitchFamily="34" charset="0"/>
              </a:rPr>
              <a:t>PBL is not… </a:t>
            </a:r>
            <a:endParaRPr lang="en-US">
              <a:latin typeface="Lucida Sans Unicod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066800"/>
            <a:ext cx="8229600" cy="4186238"/>
          </a:xfrm>
          <a:prstGeom prst="rect">
            <a:avLst/>
          </a:prstGeom>
        </p:spPr>
        <p:txBody>
          <a:bodyPr>
            <a:spAutoFit/>
          </a:bodyPr>
          <a:lstStyle/>
          <a:p>
            <a:pPr algn="ctr">
              <a:spcBef>
                <a:spcPct val="50000"/>
              </a:spcBef>
              <a:defRPr/>
            </a:pPr>
            <a:r>
              <a:rPr lang="en-US" altLang="en-US" sz="3600" dirty="0">
                <a:solidFill>
                  <a:schemeClr val="tx1">
                    <a:lumMod val="50000"/>
                  </a:schemeClr>
                </a:solidFill>
                <a:latin typeface="+mj-lt"/>
              </a:rPr>
              <a:t>Constructivism</a:t>
            </a:r>
          </a:p>
          <a:p>
            <a:pPr algn="ctr">
              <a:spcBef>
                <a:spcPct val="50000"/>
              </a:spcBef>
              <a:defRPr/>
            </a:pPr>
            <a:endParaRPr lang="en-US" altLang="en-US" sz="3600" dirty="0">
              <a:solidFill>
                <a:schemeClr val="tx1">
                  <a:lumMod val="50000"/>
                </a:schemeClr>
              </a:solidFill>
              <a:latin typeface="+mj-lt"/>
            </a:endParaRPr>
          </a:p>
          <a:p>
            <a:pPr algn="ctr">
              <a:spcBef>
                <a:spcPct val="50000"/>
              </a:spcBef>
              <a:defRPr/>
            </a:pPr>
            <a:r>
              <a:rPr lang="en-US" altLang="en-US" sz="3200" dirty="0">
                <a:solidFill>
                  <a:schemeClr val="tx1">
                    <a:lumMod val="50000"/>
                  </a:schemeClr>
                </a:solidFill>
                <a:latin typeface="+mj-lt"/>
              </a:rPr>
              <a:t>Learning as an active process in which learners construct new ideas or concepts based upon their current or past knowledge. Students continually build upon what they have already learned</a:t>
            </a:r>
            <a:r>
              <a:rPr lang="en-US" sz="3200" dirty="0">
                <a:solidFill>
                  <a:schemeClr val="tx1">
                    <a:lumMod val="50000"/>
                  </a:schemeClr>
                </a:solidFill>
                <a:latin typeface="+mj-lt"/>
              </a:rPr>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p:txBody>
          <a:bodyPr/>
          <a:lstStyle/>
          <a:p>
            <a:pPr algn="ctr">
              <a:buFont typeface="Wingdings" pitchFamily="2" charset="2"/>
              <a:buNone/>
            </a:pPr>
            <a:r>
              <a:rPr lang="en-US" sz="2800" smtClean="0"/>
              <a:t>Ms, McIntyre  introduced a “project” to her students. She plopped a packet of papers on each student’s desk and explained that each student would create a poster about water-borne bacterium and how it can be harmful to humans. The packet included assignment sheets with  due dates and grading policy, a guide for designing the poster, and a list of websites and books to use. </a:t>
            </a:r>
          </a:p>
          <a:p>
            <a:endParaRPr lang="en-US" sz="2800" smtClean="0"/>
          </a:p>
        </p:txBody>
      </p:sp>
      <p:sp>
        <p:nvSpPr>
          <p:cNvPr id="2" name="Title 1"/>
          <p:cNvSpPr>
            <a:spLocks noGrp="1"/>
          </p:cNvSpPr>
          <p:nvPr>
            <p:ph type="title"/>
          </p:nvPr>
        </p:nvSpPr>
        <p:spPr/>
        <p:txBody>
          <a:bodyPr/>
          <a:lstStyle/>
          <a:p>
            <a:pPr fontAlgn="auto">
              <a:spcAft>
                <a:spcPts val="0"/>
              </a:spcAft>
              <a:defRPr/>
            </a:pPr>
            <a:r>
              <a:rPr lang="en-US" dirty="0" smtClean="0"/>
              <a:t>Redesign this Project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noAutofit/>
          </a:bodyPr>
          <a:lstStyle/>
          <a:p>
            <a:pPr eaLnBrk="1" hangingPunct="1"/>
            <a:r>
              <a:rPr lang="en-US" altLang="en-US" sz="3600" dirty="0" smtClean="0">
                <a:cs typeface="Times New Roman" pitchFamily="18" charset="0"/>
              </a:rPr>
              <a:t>PBL consists of two complementary interrelated processes</a:t>
            </a:r>
            <a:r>
              <a:rPr lang="en-US" altLang="en-US" sz="3600" dirty="0" smtClean="0"/>
              <a:t> </a:t>
            </a:r>
          </a:p>
        </p:txBody>
      </p:sp>
      <p:sp>
        <p:nvSpPr>
          <p:cNvPr id="8195" name="Rectangle 1027"/>
          <p:cNvSpPr>
            <a:spLocks noGrp="1" noChangeArrowheads="1"/>
          </p:cNvSpPr>
          <p:nvPr>
            <p:ph type="body" idx="1"/>
          </p:nvPr>
        </p:nvSpPr>
        <p:spPr/>
        <p:txBody>
          <a:bodyPr>
            <a:normAutofit fontScale="92500" lnSpcReduction="20000"/>
          </a:bodyPr>
          <a:lstStyle/>
          <a:p>
            <a:pPr eaLnBrk="1" hangingPunct="1">
              <a:buFont typeface="Wingdings" pitchFamily="2" charset="2"/>
              <a:buNone/>
            </a:pPr>
            <a:r>
              <a:rPr lang="en-US" altLang="en-US" dirty="0" smtClean="0">
                <a:cs typeface="Times New Roman" pitchFamily="18" charset="0"/>
              </a:rPr>
              <a:t>1. Curriculum Design</a:t>
            </a:r>
          </a:p>
          <a:p>
            <a:pPr eaLnBrk="1" hangingPunct="1"/>
            <a:r>
              <a:rPr lang="en-US" altLang="en-US" dirty="0" smtClean="0">
                <a:cs typeface="Times New Roman" pitchFamily="18" charset="0"/>
              </a:rPr>
              <a:t>Teachers design an ill-structured problem based on desired curriculum outcomes, learner characteristics, and compelling, problematic situations from the real world</a:t>
            </a:r>
          </a:p>
          <a:p>
            <a:pPr eaLnBrk="1" hangingPunct="1"/>
            <a:r>
              <a:rPr lang="en-US" altLang="en-US" dirty="0" smtClean="0">
                <a:cs typeface="Times New Roman" pitchFamily="18" charset="0"/>
              </a:rPr>
              <a:t>Teachers develop a sketch or template of teaching and learning events in anticipation of students' learning needs </a:t>
            </a:r>
          </a:p>
          <a:p>
            <a:pPr eaLnBrk="1" hangingPunct="1"/>
            <a:r>
              <a:rPr lang="en-US" altLang="en-US" dirty="0" smtClean="0">
                <a:cs typeface="Times New Roman" pitchFamily="18" charset="0"/>
              </a:rPr>
              <a:t>Teachers investigate the range of resources essential to the problem and arrange for their availability</a:t>
            </a:r>
            <a:r>
              <a:rPr lang="en-US" altLang="en-US" dirty="0" smtClean="0"/>
              <a:t> </a:t>
            </a:r>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noAutofit/>
          </a:bodyPr>
          <a:lstStyle/>
          <a:p>
            <a:pPr eaLnBrk="1" hangingPunct="1"/>
            <a:r>
              <a:rPr lang="en-US" altLang="en-US" sz="3600" dirty="0" smtClean="0">
                <a:cs typeface="Times New Roman" pitchFamily="18" charset="0"/>
              </a:rPr>
              <a:t>PBL consists of two complementary interrelated processes</a:t>
            </a:r>
            <a:r>
              <a:rPr lang="en-US" altLang="en-US" sz="3600" dirty="0" smtClean="0"/>
              <a:t> </a:t>
            </a:r>
          </a:p>
        </p:txBody>
      </p:sp>
      <p:sp>
        <p:nvSpPr>
          <p:cNvPr id="9219" name="Rectangle 1027"/>
          <p:cNvSpPr>
            <a:spLocks noGrp="1" noChangeArrowheads="1"/>
          </p:cNvSpPr>
          <p:nvPr>
            <p:ph type="body" idx="1"/>
          </p:nvPr>
        </p:nvSpPr>
        <p:spPr/>
        <p:txBody>
          <a:bodyPr/>
          <a:lstStyle/>
          <a:p>
            <a:pPr eaLnBrk="1" hangingPunct="1">
              <a:buFont typeface="Wingdings" pitchFamily="2" charset="2"/>
              <a:buNone/>
            </a:pPr>
            <a:r>
              <a:rPr lang="en-US" altLang="en-US" dirty="0" smtClean="0">
                <a:cs typeface="Times New Roman" pitchFamily="18" charset="0"/>
              </a:rPr>
              <a:t>2. Cognitive Coaching</a:t>
            </a:r>
          </a:p>
          <a:p>
            <a:pPr eaLnBrk="1" hangingPunct="1"/>
            <a:r>
              <a:rPr lang="en-US" altLang="en-US" dirty="0" smtClean="0">
                <a:cs typeface="Times New Roman" pitchFamily="18" charset="0"/>
              </a:rPr>
              <a:t>Students actively define problems and construct potential solutions </a:t>
            </a:r>
          </a:p>
          <a:p>
            <a:pPr eaLnBrk="1" hangingPunct="1"/>
            <a:r>
              <a:rPr lang="en-US" altLang="en-US" dirty="0" smtClean="0">
                <a:cs typeface="Times New Roman" pitchFamily="18" charset="0"/>
              </a:rPr>
              <a:t>Teachers model, coach, and fade in supporting and making explicit students' learning processes </a:t>
            </a: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mtClean="0">
                <a:cs typeface="Times New Roman" pitchFamily="18" charset="0"/>
              </a:rPr>
              <a:t>Characteristics of PBL</a:t>
            </a:r>
          </a:p>
        </p:txBody>
      </p:sp>
      <p:sp>
        <p:nvSpPr>
          <p:cNvPr id="10243" name="Rectangle 3"/>
          <p:cNvSpPr>
            <a:spLocks noGrp="1" noChangeArrowheads="1"/>
          </p:cNvSpPr>
          <p:nvPr>
            <p:ph type="body" idx="1"/>
          </p:nvPr>
        </p:nvSpPr>
        <p:spPr/>
        <p:txBody>
          <a:bodyPr/>
          <a:lstStyle/>
          <a:p>
            <a:pPr eaLnBrk="1" hangingPunct="1"/>
            <a:r>
              <a:rPr lang="en-US" altLang="en-US" smtClean="0"/>
              <a:t>Learning is student centered. </a:t>
            </a:r>
            <a:endParaRPr lang="en-US" altLang="en-US" smtClean="0">
              <a:hlinkClick r:id="rId3" action="ppaction://hlinkfile"/>
            </a:endParaRPr>
          </a:p>
          <a:p>
            <a:pPr eaLnBrk="1" hangingPunct="1"/>
            <a:r>
              <a:rPr lang="en-US" altLang="en-US" smtClean="0"/>
              <a:t>Learning occurs in small student groups. </a:t>
            </a:r>
            <a:endParaRPr lang="en-US" altLang="en-US" smtClean="0">
              <a:hlinkClick r:id="rId3" action="ppaction://hlinkfile"/>
            </a:endParaRPr>
          </a:p>
          <a:p>
            <a:pPr eaLnBrk="1" hangingPunct="1"/>
            <a:r>
              <a:rPr lang="en-US" altLang="en-US" smtClean="0"/>
              <a:t>Teachers are facilitators or guides. </a:t>
            </a:r>
            <a:endParaRPr lang="en-US" altLang="en-US" smtClean="0">
              <a:hlinkClick r:id="rId3" action="ppaction://hlinkfile"/>
            </a:endParaRPr>
          </a:p>
          <a:p>
            <a:pPr eaLnBrk="1" hangingPunct="1"/>
            <a:r>
              <a:rPr lang="en-US" altLang="en-US" smtClean="0"/>
              <a:t>Problems form the organizing focus and stimulus for learning. </a:t>
            </a:r>
            <a:endParaRPr lang="en-US" altLang="en-US" smtClean="0">
              <a:hlinkClick r:id="rId3" action="ppaction://hlinkfile"/>
            </a:endParaRPr>
          </a:p>
          <a:p>
            <a:pPr eaLnBrk="1" hangingPunct="1"/>
            <a:r>
              <a:rPr lang="en-US" altLang="en-US" smtClean="0"/>
              <a:t>Problems are a vehicle for the development of problem-solving skills. </a:t>
            </a:r>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altLang="en-US" sz="3600" dirty="0" smtClean="0">
                <a:cs typeface="Times New Roman" pitchFamily="18" charset="0"/>
              </a:rPr>
              <a:t>How does PBL work?</a:t>
            </a:r>
          </a:p>
        </p:txBody>
      </p:sp>
      <p:sp>
        <p:nvSpPr>
          <p:cNvPr id="11267" name="Rectangle 3"/>
          <p:cNvSpPr>
            <a:spLocks noGrp="1" noChangeArrowheads="1"/>
          </p:cNvSpPr>
          <p:nvPr>
            <p:ph type="body" idx="1"/>
          </p:nvPr>
        </p:nvSpPr>
        <p:spPr/>
        <p:txBody>
          <a:bodyPr>
            <a:normAutofit fontScale="92500" lnSpcReduction="10000"/>
          </a:bodyPr>
          <a:lstStyle/>
          <a:p>
            <a:pPr eaLnBrk="1" hangingPunct="1"/>
            <a:r>
              <a:rPr lang="en-US" altLang="en-US" dirty="0" smtClean="0"/>
              <a:t>Students confront a problem. </a:t>
            </a:r>
          </a:p>
          <a:p>
            <a:pPr eaLnBrk="1" hangingPunct="1"/>
            <a:r>
              <a:rPr lang="en-US" altLang="en-US" dirty="0" smtClean="0"/>
              <a:t>In groups, students organize prior knowledge and attempt to identify the nature of the problem. </a:t>
            </a:r>
          </a:p>
          <a:p>
            <a:pPr eaLnBrk="1" hangingPunct="1"/>
            <a:r>
              <a:rPr lang="en-US" altLang="en-US" dirty="0" smtClean="0"/>
              <a:t>Students pose questions about what they do not understand. </a:t>
            </a:r>
          </a:p>
          <a:p>
            <a:pPr eaLnBrk="1" hangingPunct="1"/>
            <a:r>
              <a:rPr lang="en-US" altLang="en-US" dirty="0" smtClean="0"/>
              <a:t>Students design a plan to solve the problem and identify the resources they need. </a:t>
            </a:r>
          </a:p>
          <a:p>
            <a:pPr eaLnBrk="1" hangingPunct="1"/>
            <a:r>
              <a:rPr lang="en-US" altLang="en-US" dirty="0" smtClean="0"/>
              <a:t>Students begin to gather information as they work to solve the problem. </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Autofit/>
          </a:bodyPr>
          <a:lstStyle/>
          <a:p>
            <a:pPr eaLnBrk="1" hangingPunct="1"/>
            <a:r>
              <a:rPr lang="en-US" altLang="en-US" sz="3600" dirty="0" smtClean="0">
                <a:cs typeface="Times New Roman" pitchFamily="18" charset="0"/>
              </a:rPr>
              <a:t>Problem-based learning has as its organizing center an ill-structured problem which...</a:t>
            </a:r>
            <a:r>
              <a:rPr lang="en-US" altLang="en-US" sz="3600" dirty="0" smtClean="0"/>
              <a:t> </a:t>
            </a:r>
          </a:p>
        </p:txBody>
      </p:sp>
      <p:sp>
        <p:nvSpPr>
          <p:cNvPr id="12291" name="Rectangle 3"/>
          <p:cNvSpPr>
            <a:spLocks noGrp="1" noChangeArrowheads="1"/>
          </p:cNvSpPr>
          <p:nvPr>
            <p:ph type="body" idx="1"/>
          </p:nvPr>
        </p:nvSpPr>
        <p:spPr>
          <a:xfrm>
            <a:off x="533400" y="2332037"/>
            <a:ext cx="8229600" cy="4525963"/>
          </a:xfrm>
        </p:spPr>
        <p:txBody>
          <a:bodyPr/>
          <a:lstStyle/>
          <a:p>
            <a:pPr eaLnBrk="1" hangingPunct="1"/>
            <a:r>
              <a:rPr lang="en-US" altLang="en-US" dirty="0" smtClean="0">
                <a:cs typeface="Times New Roman" pitchFamily="18" charset="0"/>
              </a:rPr>
              <a:t>is messy and complex in nature</a:t>
            </a:r>
          </a:p>
          <a:p>
            <a:pPr eaLnBrk="1" hangingPunct="1"/>
            <a:r>
              <a:rPr lang="en-US" altLang="en-US" dirty="0" smtClean="0">
                <a:cs typeface="Times New Roman" pitchFamily="18" charset="0"/>
              </a:rPr>
              <a:t>requires inquiry, information-gathering, and reflection</a:t>
            </a:r>
          </a:p>
          <a:p>
            <a:pPr eaLnBrk="1" hangingPunct="1"/>
            <a:r>
              <a:rPr lang="en-US" altLang="en-US" dirty="0" smtClean="0">
                <a:cs typeface="Times New Roman" pitchFamily="18" charset="0"/>
              </a:rPr>
              <a:t>is changing and tentative</a:t>
            </a:r>
          </a:p>
          <a:p>
            <a:pPr eaLnBrk="1" hangingPunct="1"/>
            <a:r>
              <a:rPr lang="en-US" altLang="en-US" dirty="0" smtClean="0">
                <a:cs typeface="Times New Roman" pitchFamily="18" charset="0"/>
              </a:rPr>
              <a:t>has no simple, fixed, formulaic, "right" solution</a:t>
            </a:r>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4"/>
          <p:cNvSpPr txBox="1">
            <a:spLocks noChangeArrowheads="1"/>
          </p:cNvSpPr>
          <p:nvPr/>
        </p:nvSpPr>
        <p:spPr bwMode="auto">
          <a:xfrm>
            <a:off x="0" y="2133600"/>
            <a:ext cx="9144000" cy="1384300"/>
          </a:xfrm>
          <a:prstGeom prst="rect">
            <a:avLst/>
          </a:prstGeom>
          <a:noFill/>
          <a:ln w="9525">
            <a:noFill/>
            <a:miter lim="800000"/>
            <a:headEnd/>
            <a:tailEnd/>
          </a:ln>
        </p:spPr>
        <p:txBody>
          <a:bodyPr>
            <a:spAutoFit/>
          </a:bodyPr>
          <a:lstStyle/>
          <a:p>
            <a:pPr algn="ctr"/>
            <a:r>
              <a:rPr lang="en-US" sz="2800" b="1" dirty="0">
                <a:latin typeface="Calibri" pitchFamily="34" charset="0"/>
                <a:hlinkClick r:id="rId3" action="ppaction://hlinkfile"/>
              </a:rPr>
              <a:t>Creatively Speaking, Part Two: </a:t>
            </a:r>
          </a:p>
          <a:p>
            <a:pPr algn="ctr"/>
            <a:r>
              <a:rPr lang="en-US" sz="2800" b="1" dirty="0">
                <a:latin typeface="Calibri" pitchFamily="34" charset="0"/>
                <a:hlinkClick r:id="rId3" action="ppaction://hlinkfile"/>
              </a:rPr>
              <a:t>Sir Ken Robinson on the Power of the Imaginative Mind</a:t>
            </a:r>
            <a:endParaRPr lang="en-US" sz="2800" b="1" dirty="0">
              <a:latin typeface="Calibri" pitchFamily="34" charset="0"/>
            </a:endParaRPr>
          </a:p>
          <a:p>
            <a:pPr algn="ct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Autofit/>
          </a:bodyPr>
          <a:lstStyle/>
          <a:p>
            <a:pPr eaLnBrk="1" hangingPunct="1"/>
            <a:r>
              <a:rPr lang="en-US" altLang="en-US" sz="3600" dirty="0" smtClean="0">
                <a:cs typeface="Times New Roman" pitchFamily="18" charset="0"/>
              </a:rPr>
              <a:t>Examples of ill-structured problems used in PBL</a:t>
            </a:r>
            <a:r>
              <a:rPr lang="en-US" altLang="en-US" sz="3600" dirty="0" smtClean="0"/>
              <a:t> </a:t>
            </a:r>
          </a:p>
        </p:txBody>
      </p:sp>
      <p:sp>
        <p:nvSpPr>
          <p:cNvPr id="15363" name="Rectangle 3"/>
          <p:cNvSpPr>
            <a:spLocks noGrp="1" noChangeArrowheads="1"/>
          </p:cNvSpPr>
          <p:nvPr>
            <p:ph type="body" idx="1"/>
          </p:nvPr>
        </p:nvSpPr>
        <p:spPr>
          <a:xfrm>
            <a:off x="457200" y="1905000"/>
            <a:ext cx="8229600" cy="4525963"/>
          </a:xfrm>
        </p:spPr>
        <p:txBody>
          <a:bodyPr/>
          <a:lstStyle/>
          <a:p>
            <a:pPr marL="0" indent="0" eaLnBrk="1" hangingPunct="1">
              <a:buFont typeface="Wingdings" pitchFamily="2" charset="2"/>
              <a:buNone/>
            </a:pPr>
            <a:r>
              <a:rPr lang="en-US" altLang="en-US" dirty="0" smtClean="0"/>
              <a:t>You are </a:t>
            </a:r>
            <a:r>
              <a:rPr lang="en-US" altLang="en-US" dirty="0" smtClean="0">
                <a:cs typeface="Times New Roman" pitchFamily="18" charset="0"/>
              </a:rPr>
              <a:t>a scientist at the state department of nuclear safety. Some people in a small community feel their health is at risk because a company keeps thorium piled above ground at one of their plants. What action, if any, should be taken? </a:t>
            </a:r>
          </a:p>
          <a:p>
            <a:pPr marL="0" indent="0" eaLnBrk="1" hangingPunct="1">
              <a:buFont typeface="Wingdings" pitchFamily="2" charset="2"/>
              <a:buNone/>
            </a:pPr>
            <a:r>
              <a:rPr lang="en-US" altLang="en-US" i="1" dirty="0" smtClean="0">
                <a:cs typeface="Times New Roman" pitchFamily="18" charset="0"/>
              </a:rPr>
              <a:t>Summer Challenge 1992, IMSA</a:t>
            </a:r>
            <a:r>
              <a:rPr lang="en-US" altLang="en-US" dirty="0" smtClean="0"/>
              <a:t> </a:t>
            </a: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p:txBody>
          <a:bodyPr/>
          <a:lstStyle/>
          <a:p>
            <a:pPr marL="0" indent="0" eaLnBrk="1" hangingPunct="1">
              <a:buFont typeface="Wingdings" pitchFamily="2" charset="2"/>
              <a:buNone/>
            </a:pPr>
            <a:r>
              <a:rPr lang="en-US" altLang="en-US" dirty="0" smtClean="0"/>
              <a:t>You are </a:t>
            </a:r>
            <a:r>
              <a:rPr lang="en-US" altLang="en-US" dirty="0" smtClean="0">
                <a:cs typeface="Times New Roman" pitchFamily="18" charset="0"/>
              </a:rPr>
              <a:t>a consultant to the Department of Fish and Wildlife. A first draft of a plan for the reintroduction of wolves to Yellowstone has received strong, negative testimony at hearings. What is your advice regarding the plan? </a:t>
            </a:r>
          </a:p>
          <a:p>
            <a:pPr marL="0" indent="0" eaLnBrk="1" hangingPunct="1">
              <a:buFont typeface="Wingdings" pitchFamily="2" charset="2"/>
              <a:buNone/>
            </a:pPr>
            <a:r>
              <a:rPr lang="en-US" altLang="en-US" i="1" dirty="0" smtClean="0">
                <a:cs typeface="Times New Roman" pitchFamily="18" charset="0"/>
              </a:rPr>
              <a:t>John Thompson, Ecology, IMSA</a:t>
            </a:r>
            <a:r>
              <a:rPr lang="en-US" altLang="en-US" dirty="0" smtClean="0">
                <a:cs typeface="Times New Roman" pitchFamily="18" charset="0"/>
              </a:rPr>
              <a:t> </a:t>
            </a:r>
            <a:r>
              <a:rPr lang="en-US" altLang="en-US" dirty="0" smtClean="0"/>
              <a:t> </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p:txBody>
          <a:bodyPr/>
          <a:lstStyle/>
          <a:p>
            <a:pPr marL="0" indent="0" eaLnBrk="1" hangingPunct="1">
              <a:buFont typeface="Wingdings" pitchFamily="2" charset="2"/>
              <a:buNone/>
            </a:pPr>
            <a:r>
              <a:rPr lang="en-US" altLang="en-US" smtClean="0"/>
              <a:t>You are </a:t>
            </a:r>
            <a:r>
              <a:rPr lang="en-US" altLang="en-US" smtClean="0">
                <a:cs typeface="Times New Roman" pitchFamily="18" charset="0"/>
              </a:rPr>
              <a:t>a a science advisor at NASA. A planet much like the earth has experienced massive destruction of elements of its biosphere. What is causing the destruction of plant life? Can new plants from earth be successfully introduced to help save the planet's environment? </a:t>
            </a:r>
          </a:p>
          <a:p>
            <a:pPr marL="0" indent="0" eaLnBrk="1" hangingPunct="1">
              <a:buFont typeface="Wingdings" pitchFamily="2" charset="2"/>
              <a:buNone/>
            </a:pPr>
            <a:r>
              <a:rPr lang="en-US" altLang="en-US" i="1" smtClean="0">
                <a:cs typeface="Times New Roman" pitchFamily="18" charset="0"/>
              </a:rPr>
              <a:t>Bill Orton, 2nd grade, Williamsburg, VA</a:t>
            </a:r>
            <a:r>
              <a:rPr lang="en-US" altLang="en-US" smtClean="0">
                <a:cs typeface="Times New Roman" pitchFamily="18" charset="0"/>
              </a:rPr>
              <a:t> </a:t>
            </a:r>
            <a:r>
              <a:rPr lang="en-US" altLang="en-US" smtClean="0"/>
              <a:t> </a:t>
            </a:r>
          </a:p>
        </p:txBody>
      </p:sp>
      <p:sp>
        <p:nvSpPr>
          <p:cNvPr id="4" name="Title 3"/>
          <p:cNvSpPr>
            <a:spLocks noGrp="1"/>
          </p:cNvSpPr>
          <p:nvPr>
            <p:ph type="title"/>
          </p:nvPr>
        </p:nvSpPr>
        <p:spPr/>
        <p:txBody>
          <a:bodyPr/>
          <a:lstStyle/>
          <a:p>
            <a:endParaRPr lang="en-US" dirty="0"/>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5"/>
          <p:cNvSpPr>
            <a:spLocks noGrp="1"/>
          </p:cNvSpPr>
          <p:nvPr>
            <p:ph idx="1"/>
          </p:nvPr>
        </p:nvSpPr>
        <p:spPr>
          <a:xfrm>
            <a:off x="457200" y="1371600"/>
            <a:ext cx="8229600" cy="3276600"/>
          </a:xfrm>
        </p:spPr>
        <p:txBody>
          <a:bodyPr>
            <a:normAutofit lnSpcReduction="10000"/>
          </a:bodyPr>
          <a:lstStyle/>
          <a:p>
            <a:pPr algn="ctr" eaLnBrk="1" hangingPunct="1">
              <a:buFont typeface="Arial" charset="0"/>
              <a:buNone/>
            </a:pPr>
            <a:r>
              <a:rPr lang="en-US" dirty="0" smtClean="0"/>
              <a:t>The core idea of Project and Problem Based learning is that real-world problems or situations capture students' interest and provoke serious thinking as the students acquire and apply new knowledge in a problem-solving context.</a:t>
            </a:r>
          </a:p>
          <a:p>
            <a:pPr algn="ctr" eaLnBrk="1" hangingPunct="1">
              <a:buFont typeface="Arial" charset="0"/>
              <a:buNone/>
            </a:pPr>
            <a:r>
              <a:rPr lang="en-US" dirty="0" smtClean="0"/>
              <a:t> </a:t>
            </a:r>
          </a:p>
          <a:p>
            <a:pPr eaLnBrk="1" hangingPunct="1"/>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p:txBody>
          <a:bodyPr>
            <a:normAutofit lnSpcReduction="10000"/>
          </a:bodyPr>
          <a:lstStyle/>
          <a:p>
            <a:pPr marL="0" indent="0" eaLnBrk="1" hangingPunct="1">
              <a:buFont typeface="Wingdings" pitchFamily="2" charset="2"/>
              <a:buNone/>
            </a:pPr>
            <a:r>
              <a:rPr lang="en-US" altLang="en-US" smtClean="0"/>
              <a:t>You are </a:t>
            </a:r>
            <a:r>
              <a:rPr lang="en-US" altLang="en-US" smtClean="0">
                <a:cs typeface="Times New Roman" pitchFamily="18" charset="0"/>
              </a:rPr>
              <a:t>a thirty-six year old single working mother with a five year old daughter. Upon your husband's death, you receive $20,000 in worker's compensation and $10,000 in stock option shares. How can you invest this money so that by your daughter's 18th birthday, its growth is maximized? </a:t>
            </a:r>
          </a:p>
          <a:p>
            <a:pPr marL="0" indent="0" eaLnBrk="1" hangingPunct="1">
              <a:buFont typeface="Wingdings" pitchFamily="2" charset="2"/>
              <a:buNone/>
            </a:pPr>
            <a:r>
              <a:rPr lang="en-US" altLang="en-US" i="1" smtClean="0">
                <a:cs typeface="Times New Roman" pitchFamily="18" charset="0"/>
              </a:rPr>
              <a:t>LuAnn Malik, Community College of Aurora, Aurora, CO</a:t>
            </a:r>
            <a:r>
              <a:rPr lang="en-US" altLang="en-US" smtClean="0">
                <a:cs typeface="Times New Roman" pitchFamily="18" charset="0"/>
              </a:rPr>
              <a:t> </a:t>
            </a:r>
            <a:r>
              <a:rPr lang="en-US" altLang="en-US" smtClean="0"/>
              <a:t> </a:t>
            </a:r>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p:txBody>
          <a:bodyPr>
            <a:normAutofit lnSpcReduction="10000"/>
          </a:bodyPr>
          <a:lstStyle/>
          <a:p>
            <a:pPr marL="0" indent="0" eaLnBrk="1" hangingPunct="1">
              <a:buFont typeface="Wingdings" pitchFamily="2" charset="2"/>
              <a:buNone/>
            </a:pPr>
            <a:r>
              <a:rPr lang="en-US" altLang="en-US" smtClean="0"/>
              <a:t>You are </a:t>
            </a:r>
            <a:r>
              <a:rPr lang="en-US" altLang="en-US" smtClean="0">
                <a:cs typeface="Times New Roman" pitchFamily="18" charset="0"/>
              </a:rPr>
              <a:t>a stockholder of a major oil refinery in Louisiana which has mined oil from wetlands in the southern part of the state. You have received pressure from publicity about the wetlands to make it property of the federal government so that it can be protected. What will you do? </a:t>
            </a:r>
          </a:p>
          <a:p>
            <a:pPr marL="0" indent="0" eaLnBrk="1" hangingPunct="1">
              <a:buFont typeface="Wingdings" pitchFamily="2" charset="2"/>
              <a:buNone/>
            </a:pPr>
            <a:r>
              <a:rPr lang="en-US" altLang="en-US" i="1" smtClean="0">
                <a:cs typeface="Times New Roman" pitchFamily="18" charset="0"/>
              </a:rPr>
              <a:t>Christine Vitale, 4-5 multi-grade, Arlington Heights, IL</a:t>
            </a:r>
            <a:r>
              <a:rPr lang="en-US" altLang="en-US" smtClean="0">
                <a:cs typeface="Times New Roman" pitchFamily="18" charset="0"/>
              </a:rPr>
              <a:t> </a:t>
            </a:r>
            <a:r>
              <a:rPr lang="en-US" altLang="en-US" smtClean="0"/>
              <a:t> </a:t>
            </a:r>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0" y="1295400"/>
            <a:ext cx="8610600" cy="3539430"/>
          </a:xfrm>
          <a:prstGeom prst="rect">
            <a:avLst/>
          </a:prstGeom>
          <a:noFill/>
          <a:ln w="9525">
            <a:noFill/>
            <a:miter lim="800000"/>
            <a:headEnd/>
            <a:tailEnd/>
          </a:ln>
        </p:spPr>
        <p:txBody>
          <a:bodyPr>
            <a:spAutoFit/>
          </a:bodyPr>
          <a:lstStyle/>
          <a:p>
            <a:pPr>
              <a:spcBef>
                <a:spcPct val="50000"/>
              </a:spcBef>
            </a:pPr>
            <a:r>
              <a:rPr lang="en-US" sz="3200" dirty="0">
                <a:latin typeface="Times New Roman" pitchFamily="18" charset="0"/>
                <a:cs typeface="Times New Roman" pitchFamily="18" charset="0"/>
              </a:rPr>
              <a:t>Develop, design, and demonstrate the feasibility of a self-contained, self-sustaining human community in a place that is not yet considered habitable. </a:t>
            </a:r>
          </a:p>
          <a:p>
            <a:pPr>
              <a:spcBef>
                <a:spcPct val="50000"/>
              </a:spcBef>
            </a:pPr>
            <a:r>
              <a:rPr lang="en-US" sz="3200" i="1" dirty="0">
                <a:latin typeface="Times New Roman" pitchFamily="18" charset="0"/>
                <a:cs typeface="Times New Roman" pitchFamily="18" charset="0"/>
              </a:rPr>
              <a:t>Woodbury High School, Advanced Technology Class, Grades 9-12 </a:t>
            </a:r>
          </a:p>
          <a:p>
            <a:pPr>
              <a:spcBef>
                <a:spcPct val="50000"/>
              </a:spcBef>
            </a:pPr>
            <a:endParaRPr lang="en-US" sz="3200" i="1" dirty="0">
              <a:latin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228600" y="2438400"/>
            <a:ext cx="8534400" cy="762000"/>
          </a:xfrm>
          <a:prstGeom prst="rect">
            <a:avLst/>
          </a:prstGeom>
          <a:noFill/>
          <a:ln w="9525">
            <a:noFill/>
            <a:miter lim="800000"/>
            <a:headEnd/>
            <a:tailEnd/>
          </a:ln>
        </p:spPr>
        <p:txBody>
          <a:bodyPr>
            <a:spAutoFit/>
          </a:bodyPr>
          <a:lstStyle/>
          <a:p>
            <a:pPr algn="ctr">
              <a:spcBef>
                <a:spcPct val="50000"/>
              </a:spcBef>
            </a:pPr>
            <a:r>
              <a:rPr lang="en-US" sz="4400">
                <a:latin typeface="Times New Roman" pitchFamily="18" charset="0"/>
              </a:rPr>
              <a:t>Paper or Plastic</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09800"/>
            <a:ext cx="9144000" cy="1877437"/>
          </a:xfrm>
          <a:prstGeom prst="rect">
            <a:avLst/>
          </a:prstGeom>
          <a:noFill/>
        </p:spPr>
        <p:txBody>
          <a:bodyPr wrap="square" rtlCol="0">
            <a:spAutoFit/>
          </a:bodyPr>
          <a:lstStyle/>
          <a:p>
            <a:pPr algn="ctr"/>
            <a:r>
              <a:rPr lang="en-US" sz="4000" b="1" dirty="0" smtClean="0"/>
              <a:t>Examples of  Scenarios</a:t>
            </a:r>
          </a:p>
          <a:p>
            <a:pPr algn="ctr"/>
            <a:endParaRPr lang="en-US" sz="3600" dirty="0" smtClean="0"/>
          </a:p>
          <a:p>
            <a:pPr algn="ctr"/>
            <a:r>
              <a:rPr lang="en-US" sz="4000" dirty="0" smtClean="0">
                <a:hlinkClick r:id="rId3"/>
              </a:rPr>
              <a:t>http://pbl4teachers.wikispaces.com/</a:t>
            </a:r>
            <a:r>
              <a:rPr lang="en-US" sz="4000" dirty="0" smtClean="0"/>
              <a:t> </a:t>
            </a:r>
            <a:endParaRPr lang="en-US" sz="4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Grp="1" noChangeArrowheads="1"/>
          </p:cNvSpPr>
          <p:nvPr>
            <p:ph type="title"/>
          </p:nvPr>
        </p:nvSpPr>
        <p:spPr/>
        <p:txBody>
          <a:bodyPr>
            <a:noAutofit/>
          </a:bodyPr>
          <a:lstStyle/>
          <a:p>
            <a:pPr eaLnBrk="1" hangingPunct="1"/>
            <a:r>
              <a:rPr lang="en-US" altLang="en-US" sz="3200" dirty="0" smtClean="0">
                <a:cs typeface="Times New Roman" pitchFamily="18" charset="0"/>
              </a:rPr>
              <a:t>PBL addresses student needs by taking learning theory into account with PBL: </a:t>
            </a:r>
          </a:p>
        </p:txBody>
      </p:sp>
      <p:sp>
        <p:nvSpPr>
          <p:cNvPr id="26627" name="Rectangle 1027"/>
          <p:cNvSpPr>
            <a:spLocks noGrp="1" noChangeArrowheads="1"/>
          </p:cNvSpPr>
          <p:nvPr>
            <p:ph type="body" idx="1"/>
          </p:nvPr>
        </p:nvSpPr>
        <p:spPr/>
        <p:txBody>
          <a:bodyPr>
            <a:normAutofit fontScale="85000" lnSpcReduction="20000"/>
          </a:bodyPr>
          <a:lstStyle/>
          <a:p>
            <a:pPr eaLnBrk="1" hangingPunct="1"/>
            <a:r>
              <a:rPr lang="en-US" altLang="en-US" dirty="0" smtClean="0">
                <a:latin typeface="Times New Roman" pitchFamily="18" charset="0"/>
                <a:cs typeface="Times New Roman" pitchFamily="18" charset="0"/>
              </a:rPr>
              <a:t>Students take on an active role in their educational experiences. </a:t>
            </a:r>
          </a:p>
          <a:p>
            <a:pPr eaLnBrk="1" hangingPunct="1"/>
            <a:r>
              <a:rPr lang="en-US" altLang="en-US" dirty="0" smtClean="0">
                <a:latin typeface="Times New Roman" pitchFamily="18" charset="0"/>
                <a:cs typeface="Times New Roman" pitchFamily="18" charset="0"/>
              </a:rPr>
              <a:t>Students are actively involved in the learning process, and they learn in the context in which knowledge is to be used. </a:t>
            </a:r>
          </a:p>
          <a:p>
            <a:pPr eaLnBrk="1" hangingPunct="1"/>
            <a:r>
              <a:rPr lang="en-US" altLang="en-US" dirty="0" smtClean="0">
                <a:latin typeface="Times New Roman" pitchFamily="18" charset="0"/>
                <a:cs typeface="Times New Roman" pitchFamily="18" charset="0"/>
              </a:rPr>
              <a:t>Students are empowered with the responsibility of managing a largely self-directed learning process so that they are better equipped to take on the responsibilities of mature professional life.</a:t>
            </a:r>
          </a:p>
          <a:p>
            <a:pPr eaLnBrk="1" hangingPunct="1"/>
            <a:r>
              <a:rPr lang="en-US" altLang="en-US" dirty="0" smtClean="0">
                <a:latin typeface="Times New Roman" pitchFamily="18" charset="0"/>
                <a:cs typeface="Times New Roman" pitchFamily="18" charset="0"/>
              </a:rPr>
              <a:t>Students are encouraged to develop the skill of transferring knowledge into new domains, a skill that students can carry with them throughout their lifetimes. </a:t>
            </a:r>
          </a:p>
        </p:txBody>
      </p:sp>
    </p:spTree>
  </p:cSld>
  <p:clrMapOvr>
    <a:masterClrMapping/>
  </p:clrMapOvr>
  <p:transition>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Teacher as coach…</a:t>
            </a:r>
          </a:p>
        </p:txBody>
      </p:sp>
      <p:sp>
        <p:nvSpPr>
          <p:cNvPr id="27651" name="Rectangle 3"/>
          <p:cNvSpPr>
            <a:spLocks noGrp="1" noChangeArrowheads="1"/>
          </p:cNvSpPr>
          <p:nvPr>
            <p:ph type="body" idx="1"/>
          </p:nvPr>
        </p:nvSpPr>
        <p:spPr/>
        <p:txBody>
          <a:bodyPr>
            <a:normAutofit lnSpcReduction="10000"/>
          </a:bodyPr>
          <a:lstStyle/>
          <a:p>
            <a:pPr eaLnBrk="1" hangingPunct="1">
              <a:buFont typeface="Wingdings" pitchFamily="2" charset="2"/>
              <a:buNone/>
            </a:pPr>
            <a:r>
              <a:rPr lang="en-US" altLang="en-US" dirty="0" smtClean="0">
                <a:latin typeface="Times New Roman" pitchFamily="18" charset="0"/>
                <a:cs typeface="Times New Roman" pitchFamily="18" charset="0"/>
              </a:rPr>
              <a:t>Models/coaches/fades in:</a:t>
            </a:r>
          </a:p>
          <a:p>
            <a:pPr eaLnBrk="1" hangingPunct="1"/>
            <a:r>
              <a:rPr lang="en-US" altLang="en-US" dirty="0" smtClean="0">
                <a:latin typeface="Times New Roman" pitchFamily="18" charset="0"/>
                <a:cs typeface="Times New Roman" pitchFamily="18" charset="0"/>
              </a:rPr>
              <a:t>Asking about thinking </a:t>
            </a:r>
          </a:p>
          <a:p>
            <a:pPr eaLnBrk="1" hangingPunct="1"/>
            <a:r>
              <a:rPr lang="en-US" altLang="en-US" dirty="0" smtClean="0">
                <a:latin typeface="Times New Roman" pitchFamily="18" charset="0"/>
                <a:cs typeface="Times New Roman" pitchFamily="18" charset="0"/>
              </a:rPr>
              <a:t>Monitoring learning </a:t>
            </a:r>
          </a:p>
          <a:p>
            <a:pPr eaLnBrk="1" hangingPunct="1"/>
            <a:r>
              <a:rPr lang="en-US" altLang="en-US" dirty="0" smtClean="0">
                <a:latin typeface="Times New Roman" pitchFamily="18" charset="0"/>
                <a:cs typeface="Times New Roman" pitchFamily="18" charset="0"/>
              </a:rPr>
              <a:t>Probing/ challenging students' thinking </a:t>
            </a:r>
          </a:p>
          <a:p>
            <a:pPr eaLnBrk="1" hangingPunct="1"/>
            <a:r>
              <a:rPr lang="en-US" altLang="en-US" dirty="0" smtClean="0">
                <a:latin typeface="Times New Roman" pitchFamily="18" charset="0"/>
                <a:cs typeface="Times New Roman" pitchFamily="18" charset="0"/>
              </a:rPr>
              <a:t>Keeping students involved </a:t>
            </a:r>
          </a:p>
          <a:p>
            <a:pPr eaLnBrk="1" hangingPunct="1"/>
            <a:r>
              <a:rPr lang="en-US" altLang="en-US" dirty="0" smtClean="0">
                <a:latin typeface="Times New Roman" pitchFamily="18" charset="0"/>
                <a:cs typeface="Times New Roman" pitchFamily="18" charset="0"/>
              </a:rPr>
              <a:t>Monitoring/ adjusting levels of challenge </a:t>
            </a:r>
          </a:p>
          <a:p>
            <a:pPr eaLnBrk="1" hangingPunct="1"/>
            <a:r>
              <a:rPr lang="en-US" altLang="en-US" dirty="0" smtClean="0">
                <a:latin typeface="Times New Roman" pitchFamily="18" charset="0"/>
                <a:cs typeface="Times New Roman" pitchFamily="18" charset="0"/>
              </a:rPr>
              <a:t>Managing group dynamics </a:t>
            </a:r>
          </a:p>
          <a:p>
            <a:pPr eaLnBrk="1" hangingPunct="1"/>
            <a:r>
              <a:rPr lang="en-US" altLang="en-US" dirty="0" smtClean="0">
                <a:latin typeface="Times New Roman" pitchFamily="18" charset="0"/>
                <a:cs typeface="Times New Roman" pitchFamily="18" charset="0"/>
              </a:rPr>
              <a:t>Keeping process moving </a:t>
            </a:r>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Student as active problem-solver  </a:t>
            </a:r>
          </a:p>
        </p:txBody>
      </p:sp>
      <p:sp>
        <p:nvSpPr>
          <p:cNvPr id="28675" name="Rectangle 3"/>
          <p:cNvSpPr>
            <a:spLocks noGrp="1" noChangeArrowheads="1"/>
          </p:cNvSpPr>
          <p:nvPr>
            <p:ph type="body" idx="1"/>
          </p:nvPr>
        </p:nvSpPr>
        <p:spPr/>
        <p:txBody>
          <a:bodyPr/>
          <a:lstStyle/>
          <a:p>
            <a:pPr eaLnBrk="1" hangingPunct="1"/>
            <a:r>
              <a:rPr lang="en-US" altLang="en-US" dirty="0" smtClean="0">
                <a:latin typeface="Times New Roman" pitchFamily="18" charset="0"/>
                <a:cs typeface="Times New Roman" pitchFamily="18" charset="0"/>
              </a:rPr>
              <a:t>Active participant </a:t>
            </a:r>
          </a:p>
          <a:p>
            <a:pPr eaLnBrk="1" hangingPunct="1"/>
            <a:r>
              <a:rPr lang="en-US" altLang="en-US" dirty="0" smtClean="0">
                <a:latin typeface="Times New Roman" pitchFamily="18" charset="0"/>
                <a:cs typeface="Times New Roman" pitchFamily="18" charset="0"/>
              </a:rPr>
              <a:t>Engaged </a:t>
            </a:r>
          </a:p>
          <a:p>
            <a:pPr eaLnBrk="1" hangingPunct="1"/>
            <a:r>
              <a:rPr lang="en-US" altLang="en-US" dirty="0" smtClean="0">
                <a:latin typeface="Times New Roman" pitchFamily="18" charset="0"/>
                <a:cs typeface="Times New Roman" pitchFamily="18" charset="0"/>
              </a:rPr>
              <a:t>Constructing meaning </a:t>
            </a:r>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Autofit/>
          </a:bodyPr>
          <a:lstStyle/>
          <a:p>
            <a:pPr eaLnBrk="1" hangingPunct="1"/>
            <a:r>
              <a:rPr lang="en-US" altLang="en-US" sz="3600" dirty="0" smtClean="0">
                <a:latin typeface="Times New Roman" pitchFamily="18" charset="0"/>
                <a:cs typeface="Times New Roman" pitchFamily="18" charset="0"/>
              </a:rPr>
              <a:t>Problem as initial challenge to promote motivation and attention</a:t>
            </a:r>
          </a:p>
        </p:txBody>
      </p:sp>
      <p:sp>
        <p:nvSpPr>
          <p:cNvPr id="29699" name="Rectangle 3"/>
          <p:cNvSpPr>
            <a:spLocks noGrp="1" noChangeArrowheads="1"/>
          </p:cNvSpPr>
          <p:nvPr>
            <p:ph type="body" idx="1"/>
          </p:nvPr>
        </p:nvSpPr>
        <p:spPr/>
        <p:txBody>
          <a:bodyPr/>
          <a:lstStyle/>
          <a:p>
            <a:pPr eaLnBrk="1" hangingPunct="1"/>
            <a:r>
              <a:rPr lang="en-US" altLang="en-US" dirty="0" smtClean="0">
                <a:latin typeface="Times New Roman" pitchFamily="18" charset="0"/>
                <a:cs typeface="Times New Roman" pitchFamily="18" charset="0"/>
              </a:rPr>
              <a:t>Ill-structured </a:t>
            </a:r>
          </a:p>
          <a:p>
            <a:pPr eaLnBrk="1" hangingPunct="1"/>
            <a:r>
              <a:rPr lang="en-US" altLang="en-US" dirty="0" smtClean="0">
                <a:latin typeface="Times New Roman" pitchFamily="18" charset="0"/>
                <a:cs typeface="Times New Roman" pitchFamily="18" charset="0"/>
              </a:rPr>
              <a:t>Appeals to human desire for resolution/ equilibrium/harmony </a:t>
            </a:r>
          </a:p>
          <a:p>
            <a:pPr eaLnBrk="1" hangingPunct="1"/>
            <a:r>
              <a:rPr lang="en-US" altLang="en-US" dirty="0" smtClean="0">
                <a:latin typeface="Times New Roman" pitchFamily="18" charset="0"/>
                <a:cs typeface="Times New Roman" pitchFamily="18" charset="0"/>
              </a:rPr>
              <a:t>Sets up need for and context of learning which follows </a:t>
            </a: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What are the benefits of PBL? </a:t>
            </a:r>
          </a:p>
        </p:txBody>
      </p:sp>
      <p:sp>
        <p:nvSpPr>
          <p:cNvPr id="39939" name="Rectangle 3"/>
          <p:cNvSpPr>
            <a:spLocks noGrp="1" noChangeArrowheads="1"/>
          </p:cNvSpPr>
          <p:nvPr>
            <p:ph type="body" idx="1"/>
          </p:nvPr>
        </p:nvSpPr>
        <p:spPr/>
        <p:txBody>
          <a:bodyPr/>
          <a:lstStyle/>
          <a:p>
            <a:pPr eaLnBrk="1" hangingPunct="1"/>
            <a:r>
              <a:rPr lang="en-US" altLang="en-US" dirty="0" smtClean="0">
                <a:latin typeface="Times New Roman" pitchFamily="18" charset="0"/>
                <a:cs typeface="Times New Roman" pitchFamily="18" charset="0"/>
              </a:rPr>
              <a:t>Motivation</a:t>
            </a:r>
            <a:r>
              <a:rPr lang="en-US" altLang="en-US" b="1" dirty="0" smtClean="0">
                <a:latin typeface="Times New Roman" pitchFamily="18" charset="0"/>
                <a:cs typeface="Times New Roman" pitchFamily="18" charset="0"/>
              </a:rPr>
              <a:t>:  </a:t>
            </a:r>
            <a:r>
              <a:rPr lang="en-US" altLang="en-US" dirty="0" smtClean="0">
                <a:latin typeface="Times New Roman" pitchFamily="18" charset="0"/>
                <a:cs typeface="Times New Roman" pitchFamily="18" charset="0"/>
              </a:rPr>
              <a:t>PBL makes students more engaged in learning because they are hard wired to respond to dissonance and because they feel they are empowered to have an impact on the outcome of the investigation. </a:t>
            </a: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057400"/>
            <a:ext cx="7848600" cy="3539430"/>
          </a:xfrm>
          <a:prstGeom prst="rect">
            <a:avLst/>
          </a:prstGeom>
          <a:noFill/>
        </p:spPr>
        <p:txBody>
          <a:bodyPr>
            <a:spAutoFit/>
          </a:bodyPr>
          <a:lstStyle/>
          <a:p>
            <a:pPr algn="ctr">
              <a:defRPr/>
            </a:pPr>
            <a:r>
              <a:rPr lang="en-US" sz="2800" dirty="0" smtClean="0">
                <a:solidFill>
                  <a:schemeClr val="tx1">
                    <a:lumMod val="50000"/>
                  </a:schemeClr>
                </a:solidFill>
              </a:rPr>
              <a:t>Is </a:t>
            </a:r>
            <a:r>
              <a:rPr lang="en-US" sz="2800" dirty="0">
                <a:solidFill>
                  <a:schemeClr val="tx1">
                    <a:lumMod val="50000"/>
                  </a:schemeClr>
                </a:solidFill>
              </a:rPr>
              <a:t>a teaching and learning model that focuses on the central concepts and principles of a discipline, involves students in problem solving and other meaningful tasks, allows students to work autonomously and in groups to construct their own learning, culminates in realistic, student generated products. </a:t>
            </a:r>
          </a:p>
          <a:p>
            <a:pPr algn="ctr">
              <a:defRPr/>
            </a:pPr>
            <a:r>
              <a:rPr lang="en-US" sz="2800" dirty="0" smtClean="0">
                <a:solidFill>
                  <a:schemeClr val="tx1">
                    <a:lumMod val="50000"/>
                  </a:schemeClr>
                </a:solidFill>
              </a:rPr>
              <a:t> </a:t>
            </a:r>
            <a:endParaRPr lang="en-US" sz="2800" dirty="0">
              <a:solidFill>
                <a:schemeClr val="tx1">
                  <a:lumMod val="50000"/>
                </a:schemeClr>
              </a:solidFill>
            </a:endParaRPr>
          </a:p>
        </p:txBody>
      </p:sp>
      <p:sp>
        <p:nvSpPr>
          <p:cNvPr id="3" name="Rectangle 2"/>
          <p:cNvSpPr/>
          <p:nvPr/>
        </p:nvSpPr>
        <p:spPr>
          <a:xfrm>
            <a:off x="2374915" y="1066800"/>
            <a:ext cx="4251292" cy="584775"/>
          </a:xfrm>
          <a:prstGeom prst="rect">
            <a:avLst/>
          </a:prstGeom>
        </p:spPr>
        <p:txBody>
          <a:bodyPr wrap="none">
            <a:spAutoFit/>
          </a:bodyPr>
          <a:lstStyle/>
          <a:p>
            <a:pPr algn="ctr">
              <a:defRPr/>
            </a:pPr>
            <a:r>
              <a:rPr lang="en-US" sz="3200" b="1" dirty="0" smtClean="0">
                <a:solidFill>
                  <a:schemeClr val="tx1">
                    <a:lumMod val="50000"/>
                  </a:schemeClr>
                </a:solidFill>
              </a:rPr>
              <a:t>Project </a:t>
            </a:r>
            <a:r>
              <a:rPr lang="en-US" sz="3200" b="1" dirty="0">
                <a:solidFill>
                  <a:schemeClr val="tx1">
                    <a:lumMod val="50000"/>
                  </a:schemeClr>
                </a:solidFill>
              </a:rPr>
              <a:t>Based Learning?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What are the benefits of PBL? </a:t>
            </a:r>
          </a:p>
        </p:txBody>
      </p:sp>
      <p:sp>
        <p:nvSpPr>
          <p:cNvPr id="40963" name="Rectangle 3"/>
          <p:cNvSpPr>
            <a:spLocks noGrp="1" noChangeArrowheads="1"/>
          </p:cNvSpPr>
          <p:nvPr>
            <p:ph type="body" idx="1"/>
          </p:nvPr>
        </p:nvSpPr>
        <p:spPr/>
        <p:txBody>
          <a:bodyPr/>
          <a:lstStyle/>
          <a:p>
            <a:pPr eaLnBrk="1" hangingPunct="1"/>
            <a:r>
              <a:rPr lang="en-US" altLang="en-US" dirty="0" smtClean="0">
                <a:latin typeface="Times New Roman" pitchFamily="18" charset="0"/>
                <a:cs typeface="Times New Roman" pitchFamily="18" charset="0"/>
              </a:rPr>
              <a:t>Motivation</a:t>
            </a:r>
          </a:p>
          <a:p>
            <a:pPr eaLnBrk="1" hangingPunct="1"/>
            <a:r>
              <a:rPr lang="en-US" altLang="en-US" dirty="0" smtClean="0">
                <a:latin typeface="Times New Roman" pitchFamily="18" charset="0"/>
                <a:cs typeface="Times New Roman" pitchFamily="18" charset="0"/>
              </a:rPr>
              <a:t>Relevance And Context:  PBL offers students an obvious answer to the questions, "Why do we need to learn this information?" and "What does what I am doing in school have to do with anything in the real world?" </a:t>
            </a:r>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What are the benefits of PBL? </a:t>
            </a:r>
          </a:p>
        </p:txBody>
      </p:sp>
      <p:sp>
        <p:nvSpPr>
          <p:cNvPr id="41987" name="Rectangle 3"/>
          <p:cNvSpPr>
            <a:spLocks noGrp="1" noChangeArrowheads="1"/>
          </p:cNvSpPr>
          <p:nvPr>
            <p:ph type="body" idx="1"/>
          </p:nvPr>
        </p:nvSpPr>
        <p:spPr/>
        <p:txBody>
          <a:bodyPr>
            <a:normAutofit/>
          </a:bodyPr>
          <a:lstStyle/>
          <a:p>
            <a:pPr eaLnBrk="1" hangingPunct="1"/>
            <a:r>
              <a:rPr lang="en-US" altLang="en-US" sz="2800" dirty="0" smtClean="0">
                <a:latin typeface="Times New Roman" pitchFamily="18" charset="0"/>
                <a:cs typeface="Times New Roman" pitchFamily="18" charset="0"/>
              </a:rPr>
              <a:t>Motivation</a:t>
            </a:r>
          </a:p>
          <a:p>
            <a:pPr eaLnBrk="1" hangingPunct="1"/>
            <a:r>
              <a:rPr lang="en-US" altLang="en-US" sz="2800" dirty="0" smtClean="0">
                <a:latin typeface="Times New Roman" pitchFamily="18" charset="0"/>
                <a:cs typeface="Times New Roman" pitchFamily="18" charset="0"/>
              </a:rPr>
              <a:t>Relevance And Context</a:t>
            </a:r>
          </a:p>
          <a:p>
            <a:pPr eaLnBrk="1" hangingPunct="1"/>
            <a:r>
              <a:rPr lang="en-US" altLang="en-US" sz="2800" dirty="0" smtClean="0">
                <a:latin typeface="Times New Roman" pitchFamily="18" charset="0"/>
                <a:cs typeface="Times New Roman" pitchFamily="18" charset="0"/>
              </a:rPr>
              <a:t>Higher-Order Thinking:  the ill-structured problem scenario calls forth critical and creative thinking by suspending the guessing game of, "What's the right answer the teacher wants me to find?"  Starting the thinking at Adaptation Level is important. (See Rigor and Relevance Framework.)</a:t>
            </a:r>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What are the benefits of PBL? </a:t>
            </a:r>
          </a:p>
        </p:txBody>
      </p:sp>
      <p:sp>
        <p:nvSpPr>
          <p:cNvPr id="43011" name="Rectangle 3"/>
          <p:cNvSpPr>
            <a:spLocks noGrp="1" noChangeArrowheads="1"/>
          </p:cNvSpPr>
          <p:nvPr>
            <p:ph type="body" idx="1"/>
          </p:nvPr>
        </p:nvSpPr>
        <p:spPr/>
        <p:txBody>
          <a:bodyPr>
            <a:normAutofit fontScale="92500" lnSpcReduction="20000"/>
          </a:bodyPr>
          <a:lstStyle/>
          <a:p>
            <a:pPr eaLnBrk="1" hangingPunct="1"/>
            <a:r>
              <a:rPr lang="en-US" altLang="en-US" dirty="0" smtClean="0">
                <a:latin typeface="Times New Roman" pitchFamily="18" charset="0"/>
                <a:cs typeface="Times New Roman" pitchFamily="18" charset="0"/>
              </a:rPr>
              <a:t>Motivation</a:t>
            </a:r>
          </a:p>
          <a:p>
            <a:pPr eaLnBrk="1" hangingPunct="1"/>
            <a:r>
              <a:rPr lang="en-US" altLang="en-US" dirty="0" smtClean="0">
                <a:latin typeface="Times New Roman" pitchFamily="18" charset="0"/>
                <a:cs typeface="Times New Roman" pitchFamily="18" charset="0"/>
              </a:rPr>
              <a:t>Relevance And Context</a:t>
            </a:r>
          </a:p>
          <a:p>
            <a:pPr eaLnBrk="1" hangingPunct="1"/>
            <a:r>
              <a:rPr lang="en-US" altLang="en-US" dirty="0" smtClean="0">
                <a:latin typeface="Times New Roman" pitchFamily="18" charset="0"/>
                <a:cs typeface="Times New Roman" pitchFamily="18" charset="0"/>
              </a:rPr>
              <a:t>Higher-Order Thinking</a:t>
            </a:r>
          </a:p>
          <a:p>
            <a:pPr eaLnBrk="1" hangingPunct="1"/>
            <a:r>
              <a:rPr lang="en-US" altLang="en-US" dirty="0" smtClean="0">
                <a:latin typeface="Times New Roman" pitchFamily="18" charset="0"/>
                <a:cs typeface="Times New Roman" pitchFamily="18" charset="0"/>
              </a:rPr>
              <a:t>Learning How To Learn:  PBL promotes student </a:t>
            </a:r>
            <a:r>
              <a:rPr lang="en-US" altLang="en-US" dirty="0" err="1" smtClean="0">
                <a:latin typeface="Times New Roman" pitchFamily="18" charset="0"/>
                <a:cs typeface="Times New Roman" pitchFamily="18" charset="0"/>
              </a:rPr>
              <a:t>metacognition</a:t>
            </a:r>
            <a:r>
              <a:rPr lang="en-US" altLang="en-US" dirty="0" smtClean="0">
                <a:latin typeface="Times New Roman" pitchFamily="18" charset="0"/>
                <a:cs typeface="Times New Roman" pitchFamily="18" charset="0"/>
              </a:rPr>
              <a:t> and self-regulated learning by asking students to generate their own strategies for problem definition, information gathering, data-analysis, and hypothesis-building and testing, comparing these strategies against and sharing them with other students' and mentors' strategies. </a:t>
            </a:r>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pPr eaLnBrk="1" hangingPunct="1"/>
            <a:r>
              <a:rPr lang="en-US" altLang="en-US" sz="3600" dirty="0" smtClean="0">
                <a:latin typeface="Times New Roman" pitchFamily="18" charset="0"/>
                <a:cs typeface="Times New Roman" pitchFamily="18" charset="0"/>
              </a:rPr>
              <a:t>What are the benefits of PBL? </a:t>
            </a:r>
          </a:p>
        </p:txBody>
      </p:sp>
      <p:sp>
        <p:nvSpPr>
          <p:cNvPr id="44035" name="Rectangle 3"/>
          <p:cNvSpPr>
            <a:spLocks noGrp="1" noChangeArrowheads="1"/>
          </p:cNvSpPr>
          <p:nvPr>
            <p:ph type="body" idx="1"/>
          </p:nvPr>
        </p:nvSpPr>
        <p:spPr>
          <a:xfrm>
            <a:off x="796925" y="1524000"/>
            <a:ext cx="8347075" cy="4648200"/>
          </a:xfrm>
        </p:spPr>
        <p:txBody>
          <a:bodyPr>
            <a:normAutofit fontScale="92500" lnSpcReduction="10000"/>
          </a:bodyPr>
          <a:lstStyle/>
          <a:p>
            <a:pPr eaLnBrk="1" hangingPunct="1"/>
            <a:r>
              <a:rPr lang="en-US" altLang="en-US" dirty="0" smtClean="0">
                <a:latin typeface="Times New Roman" pitchFamily="18" charset="0"/>
                <a:cs typeface="Times New Roman" pitchFamily="18" charset="0"/>
              </a:rPr>
              <a:t>Motivation</a:t>
            </a:r>
          </a:p>
          <a:p>
            <a:pPr eaLnBrk="1" hangingPunct="1"/>
            <a:r>
              <a:rPr lang="en-US" altLang="en-US" dirty="0" smtClean="0">
                <a:latin typeface="Times New Roman" pitchFamily="18" charset="0"/>
                <a:cs typeface="Times New Roman" pitchFamily="18" charset="0"/>
              </a:rPr>
              <a:t>Relevance And Context</a:t>
            </a:r>
          </a:p>
          <a:p>
            <a:pPr eaLnBrk="1" hangingPunct="1"/>
            <a:r>
              <a:rPr lang="en-US" altLang="en-US" dirty="0" smtClean="0">
                <a:latin typeface="Times New Roman" pitchFamily="18" charset="0"/>
                <a:cs typeface="Times New Roman" pitchFamily="18" charset="0"/>
              </a:rPr>
              <a:t>Higher-Order Thinking</a:t>
            </a:r>
          </a:p>
          <a:p>
            <a:pPr eaLnBrk="1" hangingPunct="1"/>
            <a:r>
              <a:rPr lang="en-US" altLang="en-US" dirty="0" smtClean="0">
                <a:latin typeface="Times New Roman" pitchFamily="18" charset="0"/>
                <a:cs typeface="Times New Roman" pitchFamily="18" charset="0"/>
              </a:rPr>
              <a:t>Learning How To Learn</a:t>
            </a:r>
          </a:p>
          <a:p>
            <a:pPr eaLnBrk="1" hangingPunct="1"/>
            <a:r>
              <a:rPr lang="en-US" altLang="en-US" dirty="0" smtClean="0">
                <a:latin typeface="Times New Roman" pitchFamily="18" charset="0"/>
                <a:cs typeface="Times New Roman" pitchFamily="18" charset="0"/>
              </a:rPr>
              <a:t>Authenticity:  PBL engages students in learning information in ways that are similar to the ways in which it will be recalled and employed in future situations and assesses learning in ways which demonstrate understanding and not mere acquisition. (</a:t>
            </a:r>
            <a:r>
              <a:rPr lang="en-US" altLang="en-US" dirty="0" err="1" smtClean="0">
                <a:latin typeface="Times New Roman" pitchFamily="18" charset="0"/>
                <a:cs typeface="Times New Roman" pitchFamily="18" charset="0"/>
              </a:rPr>
              <a:t>Gick</a:t>
            </a:r>
            <a:r>
              <a:rPr lang="en-US" altLang="en-US" dirty="0" smtClean="0">
                <a:latin typeface="Times New Roman" pitchFamily="18" charset="0"/>
                <a:cs typeface="Times New Roman" pitchFamily="18" charset="0"/>
              </a:rPr>
              <a:t> and </a:t>
            </a:r>
            <a:r>
              <a:rPr lang="en-US" altLang="en-US" dirty="0" err="1" smtClean="0">
                <a:latin typeface="Times New Roman" pitchFamily="18" charset="0"/>
                <a:cs typeface="Times New Roman" pitchFamily="18" charset="0"/>
              </a:rPr>
              <a:t>Holyoak</a:t>
            </a:r>
            <a:r>
              <a:rPr lang="en-US" altLang="en-US" dirty="0" smtClean="0">
                <a:latin typeface="Times New Roman" pitchFamily="18" charset="0"/>
                <a:cs typeface="Times New Roman" pitchFamily="18" charset="0"/>
              </a:rPr>
              <a:t>, 1983). </a:t>
            </a:r>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8229600" cy="584200"/>
          </a:xfrm>
          <a:prstGeom prst="rect">
            <a:avLst/>
          </a:prstGeom>
          <a:noFill/>
        </p:spPr>
        <p:txBody>
          <a:bodyPr>
            <a:spAutoFit/>
          </a:bodyPr>
          <a:lstStyle/>
          <a:p>
            <a:pPr algn="ctr">
              <a:defRPr/>
            </a:pPr>
            <a:r>
              <a:rPr lang="en-US" sz="3200" dirty="0" smtClean="0">
                <a:solidFill>
                  <a:schemeClr val="tx1">
                    <a:lumMod val="50000"/>
                  </a:schemeClr>
                </a:solidFill>
                <a:latin typeface="Times New Roman" pitchFamily="18" charset="0"/>
                <a:cs typeface="Times New Roman" pitchFamily="18" charset="0"/>
              </a:rPr>
              <a:t>Why Do PBL</a:t>
            </a:r>
            <a:r>
              <a:rPr lang="en-US" sz="3200" dirty="0">
                <a:solidFill>
                  <a:schemeClr val="tx1">
                    <a:lumMod val="50000"/>
                  </a:schemeClr>
                </a:solidFill>
                <a:latin typeface="Times New Roman" pitchFamily="18" charset="0"/>
                <a:cs typeface="Times New Roman" pitchFamily="18" charset="0"/>
              </a:rPr>
              <a:t>?</a:t>
            </a:r>
          </a:p>
        </p:txBody>
      </p:sp>
      <p:sp>
        <p:nvSpPr>
          <p:cNvPr id="4" name="TextBox 3"/>
          <p:cNvSpPr txBox="1"/>
          <p:nvPr/>
        </p:nvSpPr>
        <p:spPr>
          <a:xfrm>
            <a:off x="0" y="733246"/>
            <a:ext cx="9144000" cy="6124754"/>
          </a:xfrm>
          <a:prstGeom prst="rect">
            <a:avLst/>
          </a:prstGeom>
          <a:noFill/>
        </p:spPr>
        <p:txBody>
          <a:bodyPr wrap="square">
            <a:spAutoFit/>
          </a:bodyPr>
          <a:lstStyle/>
          <a:p>
            <a:pPr>
              <a:defRPr/>
            </a:pPr>
            <a:r>
              <a:rPr lang="en-US" sz="2800" dirty="0">
                <a:solidFill>
                  <a:schemeClr val="tx1">
                    <a:lumMod val="50000"/>
                  </a:schemeClr>
                </a:solidFill>
                <a:latin typeface="Times New Roman" pitchFamily="18" charset="0"/>
                <a:cs typeface="Times New Roman" pitchFamily="18" charset="0"/>
              </a:rPr>
              <a:t>Think critically and be able to analyze and solve complex, real-world problems</a:t>
            </a:r>
          </a:p>
          <a:p>
            <a:pPr>
              <a:defRPr/>
            </a:pPr>
            <a:endParaRPr lang="en-US" sz="2800" dirty="0">
              <a:solidFill>
                <a:schemeClr val="tx1">
                  <a:lumMod val="50000"/>
                </a:schemeClr>
              </a:solidFill>
              <a:latin typeface="Times New Roman" pitchFamily="18" charset="0"/>
              <a:cs typeface="Times New Roman" pitchFamily="18" charset="0"/>
            </a:endParaRPr>
          </a:p>
          <a:p>
            <a:pPr>
              <a:defRPr/>
            </a:pPr>
            <a:r>
              <a:rPr lang="en-US" sz="2800" dirty="0">
                <a:solidFill>
                  <a:schemeClr val="tx1">
                    <a:lumMod val="50000"/>
                  </a:schemeClr>
                </a:solidFill>
                <a:latin typeface="Times New Roman" pitchFamily="18" charset="0"/>
                <a:cs typeface="Times New Roman" pitchFamily="18" charset="0"/>
              </a:rPr>
              <a:t>Find, evaluate, and use appropriate learning resources</a:t>
            </a:r>
          </a:p>
          <a:p>
            <a:pPr>
              <a:defRPr/>
            </a:pPr>
            <a:endParaRPr lang="en-US" sz="2800" dirty="0">
              <a:solidFill>
                <a:schemeClr val="tx1">
                  <a:lumMod val="50000"/>
                </a:schemeClr>
              </a:solidFill>
              <a:latin typeface="Times New Roman" pitchFamily="18" charset="0"/>
              <a:cs typeface="Times New Roman" pitchFamily="18" charset="0"/>
            </a:endParaRPr>
          </a:p>
          <a:p>
            <a:pPr>
              <a:defRPr/>
            </a:pPr>
            <a:r>
              <a:rPr lang="en-US" sz="2800" dirty="0">
                <a:solidFill>
                  <a:schemeClr val="tx1">
                    <a:lumMod val="50000"/>
                  </a:schemeClr>
                </a:solidFill>
                <a:latin typeface="Times New Roman" pitchFamily="18" charset="0"/>
                <a:cs typeface="Times New Roman" pitchFamily="18" charset="0"/>
              </a:rPr>
              <a:t>Work individually and cooperatively in teams and small groups</a:t>
            </a:r>
          </a:p>
          <a:p>
            <a:pPr>
              <a:defRPr/>
            </a:pPr>
            <a:endParaRPr lang="en-US" sz="2800" dirty="0">
              <a:solidFill>
                <a:schemeClr val="tx1">
                  <a:lumMod val="50000"/>
                </a:schemeClr>
              </a:solidFill>
              <a:latin typeface="Times New Roman" pitchFamily="18" charset="0"/>
              <a:cs typeface="Times New Roman" pitchFamily="18" charset="0"/>
            </a:endParaRPr>
          </a:p>
          <a:p>
            <a:pPr>
              <a:defRPr/>
            </a:pPr>
            <a:r>
              <a:rPr lang="en-US" sz="2800" dirty="0">
                <a:solidFill>
                  <a:schemeClr val="tx1">
                    <a:lumMod val="50000"/>
                  </a:schemeClr>
                </a:solidFill>
                <a:latin typeface="Times New Roman" pitchFamily="18" charset="0"/>
                <a:cs typeface="Times New Roman" pitchFamily="18" charset="0"/>
              </a:rPr>
              <a:t>Demonstrate versatile and effective communication skills, both verbal and written</a:t>
            </a:r>
          </a:p>
          <a:p>
            <a:pPr>
              <a:defRPr/>
            </a:pPr>
            <a:endParaRPr lang="en-US" sz="2800" dirty="0">
              <a:solidFill>
                <a:schemeClr val="tx1">
                  <a:lumMod val="50000"/>
                </a:schemeClr>
              </a:solidFill>
              <a:latin typeface="Times New Roman" pitchFamily="18" charset="0"/>
              <a:cs typeface="Times New Roman" pitchFamily="18" charset="0"/>
            </a:endParaRPr>
          </a:p>
          <a:p>
            <a:pPr>
              <a:defRPr/>
            </a:pPr>
            <a:r>
              <a:rPr lang="en-US" sz="2800" dirty="0">
                <a:solidFill>
                  <a:schemeClr val="tx1">
                    <a:lumMod val="50000"/>
                  </a:schemeClr>
                </a:solidFill>
                <a:latin typeface="Times New Roman" pitchFamily="18" charset="0"/>
                <a:cs typeface="Times New Roman" pitchFamily="18" charset="0"/>
              </a:rPr>
              <a:t>Use content knowledge and develop skills to become life-long learners in order to succeed in a global economy</a:t>
            </a:r>
          </a:p>
          <a:p>
            <a:pPr>
              <a:defRPr/>
            </a:pPr>
            <a:endParaRPr lang="en-US" sz="2800" dirty="0">
              <a:solidFill>
                <a:schemeClr val="tx1">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2438400"/>
            <a:ext cx="7543800" cy="1570038"/>
          </a:xfrm>
          <a:prstGeom prst="rect">
            <a:avLst/>
          </a:prstGeom>
          <a:noFill/>
        </p:spPr>
        <p:txBody>
          <a:bodyPr>
            <a:spAutoFit/>
          </a:bodyPr>
          <a:lstStyle/>
          <a:p>
            <a:pPr algn="ctr">
              <a:defRPr/>
            </a:pPr>
            <a:r>
              <a:rPr lang="en-US" sz="3200" dirty="0">
                <a:solidFill>
                  <a:schemeClr val="tx1">
                    <a:lumMod val="50000"/>
                  </a:schemeClr>
                </a:solidFill>
                <a:latin typeface="Times New Roman" pitchFamily="18" charset="0"/>
                <a:cs typeface="Times New Roman" pitchFamily="18" charset="0"/>
              </a:rPr>
              <a:t>Students Deserve  it </a:t>
            </a:r>
          </a:p>
          <a:p>
            <a:pPr algn="ctr">
              <a:defRPr/>
            </a:pPr>
            <a:endParaRPr lang="en-US" sz="3200" dirty="0">
              <a:solidFill>
                <a:schemeClr val="tx1">
                  <a:lumMod val="50000"/>
                </a:schemeClr>
              </a:solidFill>
              <a:latin typeface="Times New Roman" pitchFamily="18" charset="0"/>
              <a:cs typeface="Times New Roman" pitchFamily="18" charset="0"/>
            </a:endParaRPr>
          </a:p>
          <a:p>
            <a:pPr algn="ctr">
              <a:defRPr/>
            </a:pPr>
            <a:r>
              <a:rPr lang="en-US" sz="3200" dirty="0">
                <a:solidFill>
                  <a:schemeClr val="tx1">
                    <a:lumMod val="50000"/>
                  </a:schemeClr>
                </a:solidFill>
                <a:latin typeface="Times New Roman" pitchFamily="18" charset="0"/>
                <a:cs typeface="Times New Roman" pitchFamily="18" charset="0"/>
              </a:rPr>
              <a:t>The World Demands it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latin typeface="Times New Roman" pitchFamily="18" charset="0"/>
                <a:cs typeface="Times New Roman" pitchFamily="18" charset="0"/>
              </a:rPr>
              <a:t>Why Do PBL?</a:t>
            </a:r>
          </a:p>
        </p:txBody>
      </p:sp>
      <p:sp>
        <p:nvSpPr>
          <p:cNvPr id="3" name="Content Placeholder 2"/>
          <p:cNvSpPr>
            <a:spLocks noGrp="1"/>
          </p:cNvSpPr>
          <p:nvPr>
            <p:ph idx="1"/>
          </p:nvPr>
        </p:nvSpPr>
        <p:spPr>
          <a:xfrm>
            <a:off x="914400" y="1447800"/>
            <a:ext cx="7693025" cy="3724275"/>
          </a:xfrm>
        </p:spPr>
        <p:txBody>
          <a:bodyPr>
            <a:normAutofit fontScale="92500" lnSpcReduction="10000"/>
          </a:bodyPr>
          <a:lstStyle/>
          <a:p>
            <a:pPr marL="273050" indent="-273050" algn="ctr" eaLnBrk="1" hangingPunct="1">
              <a:buClr>
                <a:srgbClr val="EB641B"/>
              </a:buClr>
              <a:buFont typeface="Wingdings 2" pitchFamily="18" charset="2"/>
              <a:buNone/>
              <a:defRPr/>
            </a:pPr>
            <a:r>
              <a:rPr lang="en-US" sz="3200" b="1" dirty="0" smtClean="0">
                <a:solidFill>
                  <a:schemeClr val="tx1">
                    <a:lumMod val="50000"/>
                  </a:schemeClr>
                </a:solidFill>
                <a:latin typeface="Times New Roman" pitchFamily="18" charset="0"/>
                <a:cs typeface="Times New Roman" pitchFamily="18" charset="0"/>
              </a:rPr>
              <a:t>The National Problem:</a:t>
            </a:r>
          </a:p>
          <a:p>
            <a:pPr marL="273050" indent="-273050" algn="ctr" eaLnBrk="1" hangingPunct="1">
              <a:buClr>
                <a:srgbClr val="EB641B"/>
              </a:buClr>
              <a:buFont typeface="Wingdings 2" pitchFamily="18" charset="2"/>
              <a:buNone/>
              <a:defRPr/>
            </a:pPr>
            <a:endParaRPr lang="en-US" sz="1800" b="1" dirty="0" smtClean="0">
              <a:solidFill>
                <a:schemeClr val="tx1">
                  <a:lumMod val="50000"/>
                </a:schemeClr>
              </a:solidFill>
              <a:effectLst>
                <a:outerShdw blurRad="38100" dist="38100" dir="2700000" algn="tl">
                  <a:srgbClr val="C0C0C0"/>
                </a:outerShdw>
              </a:effectLst>
              <a:latin typeface="Times New Roman" pitchFamily="18" charset="0"/>
              <a:cs typeface="Times New Roman" pitchFamily="18" charset="0"/>
            </a:endParaRPr>
          </a:p>
          <a:p>
            <a:pPr marL="0" indent="0" algn="ctr" eaLnBrk="1" hangingPunct="1">
              <a:buFont typeface="Wingdings" pitchFamily="2" charset="2"/>
              <a:buNone/>
              <a:defRPr/>
            </a:pPr>
            <a:r>
              <a:rPr lang="en-US" sz="3200" dirty="0" smtClean="0">
                <a:solidFill>
                  <a:schemeClr val="tx1">
                    <a:lumMod val="50000"/>
                  </a:schemeClr>
                </a:solidFill>
                <a:latin typeface="Times New Roman" pitchFamily="18" charset="0"/>
                <a:cs typeface="Times New Roman" pitchFamily="18" charset="0"/>
              </a:rPr>
              <a:t>As a result of a relative decline in student achievement … and interest of students to pursue Science, Technology, Engineering, Mathematics (STEM)-related careers … </a:t>
            </a:r>
          </a:p>
          <a:p>
            <a:pPr marL="0" indent="0" algn="ctr" eaLnBrk="1" hangingPunct="1">
              <a:buFont typeface="Wingdings" pitchFamily="2" charset="2"/>
              <a:buNone/>
              <a:defRPr/>
            </a:pPr>
            <a:endParaRPr lang="en-US" sz="3200" dirty="0" smtClean="0">
              <a:solidFill>
                <a:schemeClr val="tx1">
                  <a:lumMod val="50000"/>
                </a:schemeClr>
              </a:solidFill>
              <a:latin typeface="Times New Roman" pitchFamily="18" charset="0"/>
              <a:cs typeface="Times New Roman" pitchFamily="18" charset="0"/>
            </a:endParaRPr>
          </a:p>
          <a:p>
            <a:pPr marL="0" indent="0" algn="ctr" eaLnBrk="1" hangingPunct="1">
              <a:buClr>
                <a:srgbClr val="EB641B"/>
              </a:buClr>
              <a:buFont typeface="Wingdings 2" pitchFamily="18" charset="2"/>
              <a:buNone/>
              <a:defRPr/>
            </a:pPr>
            <a:r>
              <a:rPr lang="en-US" sz="3200" dirty="0" smtClean="0">
                <a:solidFill>
                  <a:schemeClr val="tx1">
                    <a:lumMod val="50000"/>
                  </a:schemeClr>
                </a:solidFill>
                <a:latin typeface="Times New Roman" pitchFamily="18" charset="0"/>
                <a:cs typeface="Times New Roman" pitchFamily="18" charset="0"/>
              </a:rPr>
              <a:t>the United States IS AT RISK.</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762000" y="0"/>
            <a:ext cx="7924800" cy="1143000"/>
          </a:xfrm>
        </p:spPr>
        <p:txBody>
          <a:bodyPr>
            <a:normAutofit/>
          </a:bodyPr>
          <a:lstStyle/>
          <a:p>
            <a:pPr algn="ctr">
              <a:defRPr/>
            </a:pPr>
            <a:r>
              <a:rPr lang="en-US" sz="3600" dirty="0" smtClean="0">
                <a:solidFill>
                  <a:schemeClr val="tx1">
                    <a:lumMod val="50000"/>
                  </a:schemeClr>
                </a:solidFill>
                <a:latin typeface="Palatino Linotype" pitchFamily="18" charset="0"/>
              </a:rPr>
              <a:t>Why Do PBL?</a:t>
            </a:r>
          </a:p>
        </p:txBody>
      </p:sp>
      <p:sp>
        <p:nvSpPr>
          <p:cNvPr id="3" name="Content Placeholder 2"/>
          <p:cNvSpPr>
            <a:spLocks noGrp="1"/>
          </p:cNvSpPr>
          <p:nvPr>
            <p:ph idx="1"/>
          </p:nvPr>
        </p:nvSpPr>
        <p:spPr>
          <a:xfrm>
            <a:off x="304800" y="1371600"/>
            <a:ext cx="8839200" cy="3724275"/>
          </a:xfrm>
        </p:spPr>
        <p:txBody>
          <a:bodyPr>
            <a:normAutofit fontScale="85000" lnSpcReduction="20000"/>
          </a:bodyPr>
          <a:lstStyle/>
          <a:p>
            <a:pPr marL="365125" indent="-255588" eaLnBrk="1" hangingPunct="1">
              <a:defRPr/>
            </a:pPr>
            <a:r>
              <a:rPr lang="en-US" dirty="0" smtClean="0">
                <a:solidFill>
                  <a:schemeClr val="tx1">
                    <a:lumMod val="50000"/>
                  </a:schemeClr>
                </a:solidFill>
                <a:latin typeface="Palatino Linotype" pitchFamily="18" charset="0"/>
              </a:rPr>
              <a:t>In the US only 15% of the undergraduates receive their degrees in natural sciences or engineering.  </a:t>
            </a:r>
          </a:p>
          <a:p>
            <a:pPr marL="365125" indent="-255588" eaLnBrk="1" hangingPunct="1">
              <a:buFont typeface="Wingdings" pitchFamily="2" charset="2"/>
              <a:buNone/>
              <a:defRPr/>
            </a:pPr>
            <a:endParaRPr lang="en-US" dirty="0" smtClean="0">
              <a:solidFill>
                <a:schemeClr val="tx1">
                  <a:lumMod val="50000"/>
                </a:schemeClr>
              </a:solidFill>
              <a:latin typeface="Palatino Linotype" pitchFamily="18" charset="0"/>
            </a:endParaRPr>
          </a:p>
          <a:p>
            <a:pPr marL="365125" indent="-255588" eaLnBrk="1" hangingPunct="1">
              <a:defRPr/>
            </a:pPr>
            <a:r>
              <a:rPr lang="en-US" dirty="0" smtClean="0">
                <a:solidFill>
                  <a:schemeClr val="tx1">
                    <a:lumMod val="50000"/>
                  </a:schemeClr>
                </a:solidFill>
                <a:latin typeface="Palatino Linotype" pitchFamily="18" charset="0"/>
              </a:rPr>
              <a:t>Past 3 years alone, China &amp; India have doubled production of 3- and 4-year degrees in engineering, computers science and IT, while the US production of engineers is stagnant and CS and IT have doubled.</a:t>
            </a:r>
          </a:p>
          <a:p>
            <a:pPr marL="365125" indent="-255588" eaLnBrk="1" hangingPunct="1">
              <a:defRPr/>
            </a:pPr>
            <a:endParaRPr lang="en-US" dirty="0" smtClean="0">
              <a:solidFill>
                <a:schemeClr val="tx1">
                  <a:lumMod val="50000"/>
                </a:schemeClr>
              </a:solidFill>
              <a:latin typeface="Palatino Linotype" pitchFamily="18" charset="0"/>
            </a:endParaRPr>
          </a:p>
          <a:p>
            <a:pPr marL="365125" indent="-255588" algn="ctr">
              <a:buNone/>
              <a:defRPr/>
            </a:pPr>
            <a:r>
              <a:rPr lang="en-US" dirty="0" smtClean="0">
                <a:solidFill>
                  <a:schemeClr val="tx1">
                    <a:lumMod val="50000"/>
                  </a:schemeClr>
                </a:solidFill>
                <a:latin typeface="Palatino Linotype" pitchFamily="18" charset="0"/>
              </a:rPr>
              <a:t>Losing Interest</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0" y="0"/>
            <a:ext cx="7924800" cy="1143000"/>
          </a:xfrm>
        </p:spPr>
        <p:txBody>
          <a:bodyPr/>
          <a:lstStyle/>
          <a:p>
            <a:pPr algn="ctr">
              <a:defRPr/>
            </a:pPr>
            <a:r>
              <a:rPr lang="en-US" sz="3200" dirty="0" smtClean="0">
                <a:solidFill>
                  <a:schemeClr val="tx1">
                    <a:lumMod val="50000"/>
                  </a:schemeClr>
                </a:solidFill>
                <a:latin typeface="Times New Roman" pitchFamily="18" charset="0"/>
                <a:cs typeface="Times New Roman" pitchFamily="18" charset="0"/>
              </a:rPr>
              <a:t>Why Do PBL?</a:t>
            </a:r>
          </a:p>
        </p:txBody>
      </p:sp>
      <p:sp>
        <p:nvSpPr>
          <p:cNvPr id="19459" name="Content Placeholder 2"/>
          <p:cNvSpPr>
            <a:spLocks noGrp="1"/>
          </p:cNvSpPr>
          <p:nvPr>
            <p:ph idx="1"/>
          </p:nvPr>
        </p:nvSpPr>
        <p:spPr>
          <a:xfrm>
            <a:off x="381000" y="1676400"/>
            <a:ext cx="8458200" cy="3724275"/>
          </a:xfrm>
        </p:spPr>
        <p:txBody>
          <a:bodyPr>
            <a:normAutofit fontScale="85000" lnSpcReduction="10000"/>
          </a:bodyPr>
          <a:lstStyle/>
          <a:p>
            <a:pPr>
              <a:defRPr/>
            </a:pPr>
            <a:r>
              <a:rPr lang="en-US" dirty="0" smtClean="0">
                <a:solidFill>
                  <a:schemeClr val="tx1">
                    <a:lumMod val="50000"/>
                  </a:schemeClr>
                </a:solidFill>
                <a:latin typeface="Times New Roman" pitchFamily="18" charset="0"/>
                <a:cs typeface="Times New Roman" pitchFamily="18" charset="0"/>
              </a:rPr>
              <a:t>Although US fourth graders score well against international competition, they fall near the    bottom or dead last by 12th grade in   Mathematics and Science, respectively.</a:t>
            </a:r>
          </a:p>
          <a:p>
            <a:pPr>
              <a:buFont typeface="Wingdings" pitchFamily="2" charset="2"/>
              <a:buNone/>
              <a:defRPr/>
            </a:pPr>
            <a:endParaRPr lang="en-US" dirty="0" smtClean="0">
              <a:solidFill>
                <a:schemeClr val="tx1">
                  <a:lumMod val="50000"/>
                </a:schemeClr>
              </a:solidFill>
              <a:latin typeface="Times New Roman" pitchFamily="18" charset="0"/>
              <a:cs typeface="Times New Roman" pitchFamily="18" charset="0"/>
            </a:endParaRPr>
          </a:p>
          <a:p>
            <a:pPr>
              <a:defRPr/>
            </a:pPr>
            <a:r>
              <a:rPr lang="en-US" dirty="0" smtClean="0">
                <a:solidFill>
                  <a:schemeClr val="tx1">
                    <a:lumMod val="50000"/>
                  </a:schemeClr>
                </a:solidFill>
                <a:latin typeface="Times New Roman" pitchFamily="18" charset="0"/>
                <a:cs typeface="Times New Roman" pitchFamily="18" charset="0"/>
              </a:rPr>
              <a:t> In 2004 chemical companies closed 70 facilities in the United States and have tagged 40 more for shutdown.  Of 120 new chemical plants around the world will be in the United States. 50 will be in China.</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pPr eaLnBrk="1" hangingPunct="1"/>
            <a:r>
              <a:rPr lang="en-US" sz="4000" dirty="0" smtClean="0">
                <a:latin typeface="Arial" charset="0"/>
                <a:cs typeface="Arial" charset="0"/>
              </a:rPr>
              <a:t>Common Features of Problem Based Learning</a:t>
            </a: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914400" y="2133600"/>
            <a:ext cx="7543800" cy="3970338"/>
          </a:xfrm>
          <a:prstGeom prst="rect">
            <a:avLst/>
          </a:prstGeom>
          <a:noFill/>
          <a:ln w="9525">
            <a:noFill/>
            <a:miter lim="800000"/>
            <a:headEnd/>
            <a:tailEnd/>
          </a:ln>
        </p:spPr>
        <p:txBody>
          <a:bodyPr>
            <a:spAutoFit/>
          </a:bodyPr>
          <a:lstStyle/>
          <a:p>
            <a:pPr algn="ctr">
              <a:defRPr/>
            </a:pPr>
            <a:r>
              <a:rPr lang="en-US" sz="2800" dirty="0" err="1">
                <a:solidFill>
                  <a:schemeClr val="tx1">
                    <a:lumMod val="50000"/>
                  </a:schemeClr>
                </a:solidFill>
              </a:rPr>
              <a:t>Finkle</a:t>
            </a:r>
            <a:r>
              <a:rPr lang="en-US" sz="2800" dirty="0">
                <a:solidFill>
                  <a:schemeClr val="tx1">
                    <a:lumMod val="50000"/>
                  </a:schemeClr>
                </a:solidFill>
              </a:rPr>
              <a:t> and </a:t>
            </a:r>
            <a:r>
              <a:rPr lang="en-US" sz="2800" dirty="0" err="1">
                <a:solidFill>
                  <a:schemeClr val="tx1">
                    <a:lumMod val="50000"/>
                  </a:schemeClr>
                </a:solidFill>
              </a:rPr>
              <a:t>Torp</a:t>
            </a:r>
            <a:r>
              <a:rPr lang="en-US" sz="2800" dirty="0">
                <a:solidFill>
                  <a:schemeClr val="tx1">
                    <a:lumMod val="50000"/>
                  </a:schemeClr>
                </a:solidFill>
              </a:rPr>
              <a:t> (1995) state that "problem-based learning is a curriculum development and instructional system/process that simultaneously develops both problem solving strategies and disciplinary knowledge bases and skills by placing students in the active role of problem solvers confronted with an ill-structured problem that mirrors real-world problems" </a:t>
            </a:r>
          </a:p>
        </p:txBody>
      </p:sp>
      <p:sp>
        <p:nvSpPr>
          <p:cNvPr id="37891" name="Rectangle 3"/>
          <p:cNvSpPr>
            <a:spLocks noChangeArrowheads="1"/>
          </p:cNvSpPr>
          <p:nvPr/>
        </p:nvSpPr>
        <p:spPr bwMode="auto">
          <a:xfrm>
            <a:off x="1219200" y="609600"/>
            <a:ext cx="6705600" cy="584200"/>
          </a:xfrm>
          <a:prstGeom prst="rect">
            <a:avLst/>
          </a:prstGeom>
          <a:noFill/>
          <a:ln w="9525">
            <a:noFill/>
            <a:miter lim="800000"/>
            <a:headEnd/>
            <a:tailEnd/>
          </a:ln>
        </p:spPr>
        <p:txBody>
          <a:bodyPr>
            <a:spAutoFit/>
          </a:bodyPr>
          <a:lstStyle/>
          <a:p>
            <a:pPr algn="ctr">
              <a:defRPr/>
            </a:pPr>
            <a:r>
              <a:rPr lang="en-US" sz="3200" b="1" dirty="0">
                <a:solidFill>
                  <a:schemeClr val="tx1">
                    <a:lumMod val="50000"/>
                  </a:schemeClr>
                </a:solidFill>
              </a:rPr>
              <a:t>Problem-Based Learning Defined</a:t>
            </a:r>
            <a:r>
              <a:rPr lang="en-US" sz="3200" dirty="0">
                <a:solidFill>
                  <a:schemeClr val="tx1">
                    <a:lumMod val="50000"/>
                  </a:schemeClr>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anim calcmode="lin" valueType="num">
                                      <p:cBhvr additive="base">
                                        <p:cTn id="7" dur="1000" fill="hold"/>
                                        <p:tgtEl>
                                          <p:spTgt spid="37890">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789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4"/>
          <p:cNvSpPr>
            <a:spLocks noGrp="1"/>
          </p:cNvSpPr>
          <p:nvPr>
            <p:ph sz="half" idx="1"/>
          </p:nvPr>
        </p:nvSpPr>
        <p:spPr>
          <a:xfrm>
            <a:off x="457200" y="533400"/>
            <a:ext cx="8229600" cy="2362200"/>
          </a:xfrm>
        </p:spPr>
        <p:txBody>
          <a:bodyPr>
            <a:noAutofit/>
          </a:bodyPr>
          <a:lstStyle/>
          <a:p>
            <a:pPr algn="ctr" eaLnBrk="1" hangingPunct="1">
              <a:buFont typeface="Arial" charset="0"/>
              <a:buNone/>
            </a:pPr>
            <a:r>
              <a:rPr lang="en-US" dirty="0" smtClean="0"/>
              <a:t>Students engage in real world issues where students define and solve problems that are meaningful to them.</a:t>
            </a:r>
          </a:p>
          <a:p>
            <a:pPr algn="ctr" eaLnBrk="1" hangingPunct="1">
              <a:buFont typeface="Arial" charset="0"/>
              <a:buNone/>
            </a:pPr>
            <a:endParaRPr lang="en-US" dirty="0" smtClean="0"/>
          </a:p>
          <a:p>
            <a:pPr algn="ctr" eaLnBrk="1" hangingPunct="1">
              <a:buFont typeface="Arial" charset="0"/>
              <a:buNone/>
            </a:pPr>
            <a:r>
              <a:rPr lang="en-US" sz="3200" b="1" dirty="0" smtClean="0"/>
              <a:t>PBL usually begins with a Scenario</a:t>
            </a:r>
          </a:p>
          <a:p>
            <a:pPr algn="ctr" eaLnBrk="1" hangingPunct="1">
              <a:buFont typeface="Arial" charset="0"/>
              <a:buNone/>
            </a:pPr>
            <a:endParaRPr lang="en-US" sz="3200" b="1" dirty="0" smtClean="0"/>
          </a:p>
          <a:p>
            <a:pPr algn="ctr">
              <a:buNone/>
            </a:pPr>
            <a:r>
              <a:rPr lang="en-US" sz="3200" dirty="0" smtClean="0"/>
              <a:t>They begin to Brainstorm and ask questions</a:t>
            </a:r>
          </a:p>
          <a:p>
            <a:pPr algn="ctr">
              <a:buNone/>
            </a:pPr>
            <a:endParaRPr lang="en-US" sz="3200" b="1" dirty="0" smtClean="0"/>
          </a:p>
          <a:p>
            <a:pPr eaLnBrk="1" hangingPunct="1"/>
            <a:endParaRPr lang="en-US" sz="2000" dirty="0" smtClean="0"/>
          </a:p>
        </p:txBody>
      </p:sp>
    </p:spTree>
  </p:cSld>
  <p:clrMapOvr>
    <a:masterClrMapping/>
  </p:clrMapOvr>
  <p:transition>
    <p:wheel spokes="8"/>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Times New Roman" pitchFamily="18" charset="0"/>
                <a:cs typeface="Times New Roman" pitchFamily="18" charset="0"/>
              </a:rPr>
              <a:t>Technology Integrated </a:t>
            </a:r>
            <a:endParaRPr lang="en-US" sz="4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lgn="ctr">
              <a:buNone/>
            </a:pPr>
            <a:r>
              <a:rPr lang="en-US" sz="4800" dirty="0" smtClean="0"/>
              <a:t>http://pbl4teachers.wikispaces.com/Web+2.0+Resources</a:t>
            </a:r>
            <a:endParaRPr lang="en-US" sz="4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09600" y="1371600"/>
            <a:ext cx="8077200" cy="6001643"/>
          </a:xfrm>
          <a:prstGeom prst="rect">
            <a:avLst/>
          </a:prstGeom>
          <a:noFill/>
          <a:ln w="9525">
            <a:noFill/>
            <a:miter lim="800000"/>
            <a:headEnd/>
            <a:tailEnd/>
          </a:ln>
        </p:spPr>
        <p:txBody>
          <a:bodyPr>
            <a:spAutoFit/>
          </a:bodyPr>
          <a:lstStyle/>
          <a:p>
            <a:pPr algn="ctr"/>
            <a:r>
              <a:rPr lang="en-US" sz="3200" dirty="0"/>
              <a:t>Students learn and practice team building and social skills by working in cooperative teams and sometimes with people in the </a:t>
            </a:r>
            <a:r>
              <a:rPr lang="en-US" sz="3200" dirty="0" smtClean="0"/>
              <a:t>community</a:t>
            </a:r>
          </a:p>
          <a:p>
            <a:pPr algn="ctr"/>
            <a:endParaRPr lang="en-US" sz="3200" dirty="0" smtClean="0"/>
          </a:p>
          <a:p>
            <a:pPr algn="ctr"/>
            <a:endParaRPr lang="en-US" sz="3200" dirty="0" smtClean="0">
              <a:solidFill>
                <a:schemeClr val="tx1">
                  <a:lumMod val="50000"/>
                </a:schemeClr>
              </a:solidFill>
              <a:latin typeface="Times New Roman" pitchFamily="18" charset="0"/>
            </a:endParaRPr>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r>
              <a:rPr lang="en-US" sz="3200" dirty="0" smtClean="0"/>
              <a:t> </a:t>
            </a:r>
            <a:endParaRPr lang="en-US" sz="32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762000" y="1066800"/>
            <a:ext cx="7543800" cy="3416320"/>
          </a:xfrm>
          <a:prstGeom prst="rect">
            <a:avLst/>
          </a:prstGeom>
          <a:noFill/>
          <a:ln w="9525">
            <a:noFill/>
            <a:miter lim="800000"/>
            <a:headEnd/>
            <a:tailEnd/>
          </a:ln>
        </p:spPr>
        <p:txBody>
          <a:bodyPr>
            <a:spAutoFit/>
          </a:bodyPr>
          <a:lstStyle/>
          <a:p>
            <a:pPr algn="ctr"/>
            <a:r>
              <a:rPr lang="en-US" sz="3600" dirty="0">
                <a:latin typeface="Times New Roman" pitchFamily="18" charset="0"/>
                <a:cs typeface="Times New Roman" pitchFamily="18" charset="0"/>
              </a:rPr>
              <a:t>Students use critical thinking, planning skills, problem solving skills, and research in order to solve the problem</a:t>
            </a:r>
            <a:r>
              <a:rPr lang="en-US" sz="3600" dirty="0" smtClean="0">
                <a:latin typeface="Times New Roman" pitchFamily="18" charset="0"/>
                <a:cs typeface="Times New Roman" pitchFamily="18" charset="0"/>
              </a:rPr>
              <a:t>.</a:t>
            </a:r>
          </a:p>
          <a:p>
            <a:pPr algn="ctr"/>
            <a:endParaRPr lang="en-US" sz="3600" dirty="0" smtClean="0">
              <a:latin typeface="Times New Roman" pitchFamily="18" charset="0"/>
              <a:cs typeface="Times New Roman" pitchFamily="18" charset="0"/>
            </a:endParaRPr>
          </a:p>
          <a:p>
            <a:pPr algn="ctr"/>
            <a:r>
              <a:rPr lang="en-US" sz="3600" dirty="0" smtClean="0">
                <a:solidFill>
                  <a:schemeClr val="tx1">
                    <a:lumMod val="50000"/>
                  </a:schemeClr>
                </a:solidFill>
                <a:latin typeface="Times New Roman" pitchFamily="18" charset="0"/>
                <a:cs typeface="Times New Roman" pitchFamily="18" charset="0"/>
              </a:rPr>
              <a:t>Facilitates an interdisciplinary approach </a:t>
            </a:r>
            <a:endParaRPr lang="en-US" sz="3600" dirty="0" smtClean="0">
              <a:latin typeface="Times New Roman" pitchFamily="18" charset="0"/>
              <a:cs typeface="Times New Roman" pitchFamily="18" charset="0"/>
            </a:endParaRPr>
          </a:p>
          <a:p>
            <a:pPr algn="ctr"/>
            <a:endParaRPr lang="en-US" sz="3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685800" y="1524000"/>
            <a:ext cx="7924800" cy="2062163"/>
          </a:xfrm>
          <a:prstGeom prst="rect">
            <a:avLst/>
          </a:prstGeom>
          <a:noFill/>
          <a:ln w="9525">
            <a:noFill/>
            <a:miter lim="800000"/>
            <a:headEnd/>
            <a:tailEnd/>
          </a:ln>
        </p:spPr>
        <p:txBody>
          <a:bodyPr>
            <a:spAutoFit/>
          </a:bodyPr>
          <a:lstStyle/>
          <a:p>
            <a:pPr algn="ctr"/>
            <a:r>
              <a:rPr lang="en-US" sz="3200" dirty="0"/>
              <a:t>Includes expectations for the </a:t>
            </a:r>
            <a:r>
              <a:rPr lang="en-US" sz="3200" dirty="0" smtClean="0"/>
              <a:t>project, </a:t>
            </a:r>
            <a:r>
              <a:rPr lang="en-US" sz="3200" dirty="0"/>
              <a:t>based on the learning outcome. These are stated at the beginning of the project and are </a:t>
            </a:r>
            <a:r>
              <a:rPr lang="en-US" sz="3200" dirty="0" smtClean="0"/>
              <a:t>designed by the teacher </a:t>
            </a:r>
            <a:r>
              <a:rPr lang="en-US" sz="3200" dirty="0"/>
              <a:t>to state standards.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0" descr="PBL_process.jpg"/>
          <p:cNvPicPr>
            <a:picLocks noChangeAspect="1" noChangeArrowheads="1"/>
          </p:cNvPicPr>
          <p:nvPr/>
        </p:nvPicPr>
        <p:blipFill>
          <a:blip r:embed="rId3" cstate="print"/>
          <a:srcRect/>
          <a:stretch>
            <a:fillRect/>
          </a:stretch>
        </p:blipFill>
        <p:spPr bwMode="auto">
          <a:xfrm>
            <a:off x="914400" y="0"/>
            <a:ext cx="75438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143000"/>
          </a:xfrm>
        </p:spPr>
        <p:txBody>
          <a:bodyPr>
            <a:normAutofit fontScale="90000"/>
          </a:bodyPr>
          <a:lstStyle/>
          <a:p>
            <a:r>
              <a:rPr lang="en-US" dirty="0" smtClean="0">
                <a:solidFill>
                  <a:schemeClr val="tx1">
                    <a:lumMod val="50000"/>
                  </a:schemeClr>
                </a:solidFill>
                <a:latin typeface="Times New Roman" pitchFamily="18" charset="0"/>
              </a:rPr>
              <a:t>Benefits and Obstacles of PBL </a:t>
            </a:r>
            <a:br>
              <a:rPr lang="en-US" dirty="0" smtClean="0">
                <a:solidFill>
                  <a:schemeClr val="tx1">
                    <a:lumMod val="50000"/>
                  </a:schemeClr>
                </a:solidFill>
                <a:latin typeface="Times New Roman" pitchFamily="18" charset="0"/>
              </a:rPr>
            </a:b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rtlCol="0">
            <a:normAutofit/>
          </a:bodyPr>
          <a:lstStyle/>
          <a:p>
            <a:pP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PBL Benefits</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Subtitle 2"/>
          <p:cNvSpPr>
            <a:spLocks noGrp="1"/>
          </p:cNvSpPr>
          <p:nvPr>
            <p:ph type="subTitle" idx="1"/>
          </p:nvPr>
        </p:nvSpPr>
        <p:spPr>
          <a:xfrm>
            <a:off x="293688" y="1922463"/>
            <a:ext cx="8609012" cy="4548187"/>
          </a:xfrm>
        </p:spPr>
        <p:txBody>
          <a:bodyPr rtlCol="0">
            <a:normAutofit fontScale="70000" lnSpcReduction="20000"/>
          </a:bodyPr>
          <a:lstStyle/>
          <a:p>
            <a:pPr algn="l" eaLnBrk="1" fontAlgn="auto" hangingPunct="1">
              <a:spcAft>
                <a:spcPts val="0"/>
              </a:spcAft>
              <a:buFont typeface="Arial"/>
              <a:buChar char="•"/>
              <a:defRPr/>
            </a:pPr>
            <a:r>
              <a:rPr lang="en-US" dirty="0">
                <a:solidFill>
                  <a:schemeClr val="tx1"/>
                </a:solidFill>
              </a:rPr>
              <a:t>Problem-based learning encourages students to take control and become active in their learning.</a:t>
            </a:r>
            <a:r>
              <a:rPr lang="en-US" dirty="0" smtClean="0">
                <a:solidFill>
                  <a:schemeClr val="tx1"/>
                </a:solidFill>
              </a:rPr>
              <a:t> </a:t>
            </a:r>
          </a:p>
          <a:p>
            <a:pPr algn="l" eaLnBrk="1" fontAlgn="auto" hangingPunct="1">
              <a:spcAft>
                <a:spcPts val="0"/>
              </a:spcAft>
              <a:buFont typeface="Arial"/>
              <a:buChar char="•"/>
              <a:defRPr/>
            </a:pPr>
            <a:endParaRPr lang="en-US" dirty="0" smtClean="0"/>
          </a:p>
          <a:p>
            <a:pPr algn="l" eaLnBrk="1" fontAlgn="auto" hangingPunct="1">
              <a:spcAft>
                <a:spcPts val="0"/>
              </a:spcAft>
              <a:buFont typeface="Arial"/>
              <a:buChar char="•"/>
              <a:defRPr/>
            </a:pPr>
            <a:r>
              <a:rPr lang="en-US" dirty="0" smtClean="0">
                <a:solidFill>
                  <a:schemeClr val="tx1"/>
                </a:solidFill>
              </a:rPr>
              <a:t>Research </a:t>
            </a:r>
            <a:r>
              <a:rPr lang="en-US" dirty="0">
                <a:solidFill>
                  <a:schemeClr val="tx1"/>
                </a:solidFill>
              </a:rPr>
              <a:t>tends to suggest that when compared to graduates from a traditional program, PBL graduates are better prepared for professional life with advanced level interpersonal skills, the ability to work effectively in cross and interdisciplinary teams and lifelong learning skills</a:t>
            </a:r>
            <a:r>
              <a:rPr lang="en-US" dirty="0" smtClean="0">
                <a:solidFill>
                  <a:schemeClr val="tx1"/>
                </a:solidFill>
              </a:rPr>
              <a:t>.</a:t>
            </a:r>
          </a:p>
          <a:p>
            <a:pPr algn="l" eaLnBrk="1" fontAlgn="auto" hangingPunct="1">
              <a:spcAft>
                <a:spcPts val="0"/>
              </a:spcAft>
              <a:buFont typeface="Arial" pitchFamily="34" charset="0"/>
              <a:buNone/>
              <a:defRPr/>
            </a:pPr>
            <a:endParaRPr lang="en-US" dirty="0" smtClean="0"/>
          </a:p>
          <a:p>
            <a:pPr algn="l" eaLnBrk="1" fontAlgn="auto" hangingPunct="1">
              <a:spcAft>
                <a:spcPts val="0"/>
              </a:spcAft>
              <a:buFont typeface="Arial"/>
              <a:buChar char="•"/>
              <a:defRPr/>
            </a:pPr>
            <a:r>
              <a:rPr lang="en-US" dirty="0">
                <a:solidFill>
                  <a:schemeClr val="tx1"/>
                </a:solidFill>
              </a:rPr>
              <a:t>As more PBL graduates make their way into the workforce the</a:t>
            </a:r>
            <a:r>
              <a:rPr lang="en-US" dirty="0" smtClean="0">
                <a:solidFill>
                  <a:schemeClr val="tx1"/>
                </a:solidFill>
              </a:rPr>
              <a:t> reputation </a:t>
            </a:r>
            <a:r>
              <a:rPr lang="en-US" dirty="0">
                <a:solidFill>
                  <a:schemeClr val="tx1"/>
                </a:solidFill>
              </a:rPr>
              <a:t>of PBL will grow and it is likely that employers could show preference for graduates with the types of knowledge, skills and attitudes developed and encouraged by problem-based learning</a:t>
            </a:r>
            <a:endParaRPr lang="en-US" dirty="0" smtClean="0">
              <a:solidFill>
                <a:schemeClr val="tx1"/>
              </a:solidFill>
            </a:endParaRPr>
          </a:p>
          <a:p>
            <a:pPr algn="l" eaLnBrk="1" fontAlgn="auto" hangingPunct="1">
              <a:spcAft>
                <a:spcPts val="0"/>
              </a:spcAft>
              <a:buFont typeface="Arial"/>
              <a:buChar char="•"/>
              <a:defRPr/>
            </a:pPr>
            <a:endParaRPr lang="en-US" dirty="0" smtClean="0"/>
          </a:p>
        </p:txBody>
      </p:sp>
      <p:pic>
        <p:nvPicPr>
          <p:cNvPr id="9" name="Picture 8"/>
          <p:cNvPicPr>
            <a:picLocks noChangeAspect="1"/>
          </p:cNvPicPr>
          <p:nvPr/>
        </p:nvPicPr>
        <p:blipFill>
          <a:blip r:embed="rId3" cstate="print"/>
          <a:srcRect/>
          <a:stretch>
            <a:fillRect/>
          </a:stretch>
        </p:blipFill>
        <p:spPr bwMode="auto">
          <a:xfrm>
            <a:off x="685800" y="255588"/>
            <a:ext cx="2220913" cy="16668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34" presetClass="emph" presetSubtype="0" fill="hold" grpId="1" nodeType="after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2"/>
                                        </p:tgtEl>
                                        <p:attrNameLst>
                                          <p:attrName>ppt_x</p:attrName>
                                          <p:attrName>ppt_y</p:attrName>
                                        </p:attrNameLst>
                                      </p:cBhvr>
                                    </p:animMotion>
                                    <p:animRot by="1500000">
                                      <p:cBhvr>
                                        <p:cTn id="11" dur="125" fill="hold">
                                          <p:stCondLst>
                                            <p:cond delay="0"/>
                                          </p:stCondLst>
                                        </p:cTn>
                                        <p:tgtEl>
                                          <p:spTgt spid="2"/>
                                        </p:tgtEl>
                                        <p:attrNameLst>
                                          <p:attrName>r</p:attrName>
                                        </p:attrNameLst>
                                      </p:cBhvr>
                                    </p:animRot>
                                    <p:animRot by="-1500000">
                                      <p:cBhvr>
                                        <p:cTn id="12" dur="125" fill="hold">
                                          <p:stCondLst>
                                            <p:cond delay="125"/>
                                          </p:stCondLst>
                                        </p:cTn>
                                        <p:tgtEl>
                                          <p:spTgt spid="2"/>
                                        </p:tgtEl>
                                        <p:attrNameLst>
                                          <p:attrName>r</p:attrName>
                                        </p:attrNameLst>
                                      </p:cBhvr>
                                    </p:animRot>
                                    <p:animRot by="-1500000">
                                      <p:cBhvr>
                                        <p:cTn id="13" dur="125" fill="hold">
                                          <p:stCondLst>
                                            <p:cond delay="250"/>
                                          </p:stCondLst>
                                        </p:cTn>
                                        <p:tgtEl>
                                          <p:spTgt spid="2"/>
                                        </p:tgtEl>
                                        <p:attrNameLst>
                                          <p:attrName>r</p:attrName>
                                        </p:attrNameLst>
                                      </p:cBhvr>
                                    </p:animRot>
                                    <p:animRot by="1500000">
                                      <p:cBhvr>
                                        <p:cTn id="14" dur="125" fill="hold">
                                          <p:stCondLst>
                                            <p:cond delay="375"/>
                                          </p:stCondLst>
                                        </p:cTn>
                                        <p:tgtEl>
                                          <p:spTgt spid="2"/>
                                        </p:tgtEl>
                                        <p:attrNameLst>
                                          <p:attrName>r</p:attrName>
                                        </p:attrNameLst>
                                      </p:cBhvr>
                                    </p:animRot>
                                  </p:childTnLst>
                                </p:cTn>
                              </p:par>
                              <p:par>
                                <p:cTn id="15" presetID="48" presetClass="entr" presetSubtype="0" accel="5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9"/>
                                        </p:tgtEl>
                                        <p:attrNameLst>
                                          <p:attrName>ppt_y</p:attrName>
                                        </p:attrNameLst>
                                      </p:cBhvr>
                                      <p:tavLst>
                                        <p:tav tm="0">
                                          <p:val>
                                            <p:strVal val="#ppt_y"/>
                                          </p:val>
                                        </p:tav>
                                        <p:tav tm="100000">
                                          <p:val>
                                            <p:strVal val="#ppt_y"/>
                                          </p:val>
                                        </p:tav>
                                      </p:tavLst>
                                    </p:anim>
                                    <p:animEffect transition="in" filter="fade">
                                      <p:cBhvr>
                                        <p:cTn id="20" dur="1000"/>
                                        <p:tgtEl>
                                          <p:spTgt spid="9"/>
                                        </p:tgtEl>
                                      </p:cBhvr>
                                    </p:animEffect>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4500"/>
                            </p:stCondLst>
                            <p:childTnLst>
                              <p:par>
                                <p:cTn id="27" presetID="2" presetClass="entr" presetSubtype="4" accel="50000" decel="50000"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7500"/>
                            </p:stCondLst>
                            <p:childTnLst>
                              <p:par>
                                <p:cTn id="32" presetID="2" presetClass="entr" presetSubtype="4" accel="50000" decel="50000" fill="hold" grpId="0" nodeType="after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ln w="19050">
                  <a:solidFill>
                    <a:schemeClr val="tx2">
                      <a:tint val="1000"/>
                    </a:schemeClr>
                  </a:solidFill>
                  <a:prstDash val="solid"/>
                </a:ln>
              </a:rPr>
              <a:t>PBL Benefits</a:t>
            </a:r>
            <a:endParaRPr lang="en-US" b="1" dirty="0">
              <a:ln w="19050">
                <a:solidFill>
                  <a:schemeClr val="tx2">
                    <a:tint val="1000"/>
                  </a:schemeClr>
                </a:solidFill>
                <a:prstDash val="solid"/>
              </a:ln>
            </a:endParaRPr>
          </a:p>
        </p:txBody>
      </p:sp>
      <p:sp>
        <p:nvSpPr>
          <p:cNvPr id="3" name="Content Placeholder 2"/>
          <p:cNvSpPr>
            <a:spLocks noGrp="1"/>
          </p:cNvSpPr>
          <p:nvPr>
            <p:ph idx="1"/>
          </p:nvPr>
        </p:nvSpPr>
        <p:spPr>
          <a:xfrm>
            <a:off x="641350" y="2190750"/>
            <a:ext cx="8045450" cy="4327525"/>
          </a:xfrm>
        </p:spPr>
        <p:txBody>
          <a:bodyPr rtlCol="0">
            <a:normAutofit fontScale="77500" lnSpcReduction="20000"/>
          </a:bodyPr>
          <a:lstStyle/>
          <a:p>
            <a:pPr eaLnBrk="1" fontAlgn="auto" hangingPunct="1">
              <a:spcAft>
                <a:spcPts val="0"/>
              </a:spcAft>
              <a:buFont typeface="Wingdings" charset="2"/>
              <a:buChar char=""/>
              <a:defRPr/>
            </a:pPr>
            <a:r>
              <a:rPr lang="en-US" dirty="0"/>
              <a:t>p</a:t>
            </a:r>
            <a:r>
              <a:rPr lang="en-US" dirty="0" smtClean="0"/>
              <a:t>roactive thinkers</a:t>
            </a:r>
          </a:p>
          <a:p>
            <a:pPr eaLnBrk="1" fontAlgn="auto" hangingPunct="1">
              <a:spcAft>
                <a:spcPts val="0"/>
              </a:spcAft>
              <a:buFont typeface="Wingdings" charset="2"/>
              <a:buChar char=""/>
              <a:defRPr/>
            </a:pPr>
            <a:r>
              <a:rPr lang="en-US" dirty="0" smtClean="0"/>
              <a:t>critical thinkers</a:t>
            </a:r>
          </a:p>
          <a:p>
            <a:pPr eaLnBrk="1" fontAlgn="auto" hangingPunct="1">
              <a:spcAft>
                <a:spcPts val="0"/>
              </a:spcAft>
              <a:buFont typeface="Wingdings" charset="2"/>
              <a:buChar char=""/>
              <a:defRPr/>
            </a:pPr>
            <a:r>
              <a:rPr lang="en-US" dirty="0" smtClean="0"/>
              <a:t>problem solvers</a:t>
            </a:r>
          </a:p>
          <a:p>
            <a:pPr eaLnBrk="1" fontAlgn="auto" hangingPunct="1">
              <a:spcAft>
                <a:spcPts val="0"/>
              </a:spcAft>
              <a:buFont typeface="Wingdings" charset="2"/>
              <a:buChar char=""/>
              <a:defRPr/>
            </a:pPr>
            <a:r>
              <a:rPr lang="en-US" dirty="0" smtClean="0"/>
              <a:t>capable of self-assessment</a:t>
            </a:r>
          </a:p>
          <a:p>
            <a:pPr eaLnBrk="1" fontAlgn="auto" hangingPunct="1">
              <a:spcAft>
                <a:spcPts val="0"/>
              </a:spcAft>
              <a:buFont typeface="Wingdings" charset="2"/>
              <a:buChar char=""/>
              <a:defRPr/>
            </a:pPr>
            <a:r>
              <a:rPr lang="en-US" dirty="0" smtClean="0"/>
              <a:t>self-sufficient and self-motivated</a:t>
            </a:r>
          </a:p>
          <a:p>
            <a:pPr eaLnBrk="1" fontAlgn="auto" hangingPunct="1">
              <a:spcAft>
                <a:spcPts val="0"/>
              </a:spcAft>
              <a:buFont typeface="Wingdings" charset="2"/>
              <a:buChar char=""/>
              <a:defRPr/>
            </a:pPr>
            <a:r>
              <a:rPr lang="en-US" dirty="0" smtClean="0"/>
              <a:t>able to find and use appropriate resources</a:t>
            </a:r>
          </a:p>
          <a:p>
            <a:pPr eaLnBrk="1" fontAlgn="auto" hangingPunct="1">
              <a:spcAft>
                <a:spcPts val="0"/>
              </a:spcAft>
              <a:buFont typeface="Wingdings" charset="2"/>
              <a:buChar char=""/>
              <a:defRPr/>
            </a:pPr>
            <a:r>
              <a:rPr lang="en-US" dirty="0" smtClean="0"/>
              <a:t>technologically advanced</a:t>
            </a:r>
          </a:p>
          <a:p>
            <a:pPr eaLnBrk="1" fontAlgn="auto" hangingPunct="1">
              <a:spcAft>
                <a:spcPts val="0"/>
              </a:spcAft>
              <a:buFont typeface="Wingdings" charset="2"/>
              <a:buChar char=""/>
              <a:defRPr/>
            </a:pPr>
            <a:r>
              <a:rPr lang="en-US" dirty="0" smtClean="0"/>
              <a:t>leaders as well as team players</a:t>
            </a:r>
          </a:p>
          <a:p>
            <a:pPr eaLnBrk="1" fontAlgn="auto" hangingPunct="1">
              <a:spcAft>
                <a:spcPts val="0"/>
              </a:spcAft>
              <a:buFont typeface="Wingdings" charset="2"/>
              <a:buChar char=""/>
              <a:defRPr/>
            </a:pPr>
            <a:r>
              <a:rPr lang="en-US" dirty="0" smtClean="0"/>
              <a:t>capable of communicating ideas and listening to others</a:t>
            </a:r>
          </a:p>
          <a:p>
            <a:pPr eaLnBrk="1" fontAlgn="auto" hangingPunct="1">
              <a:spcAft>
                <a:spcPts val="0"/>
              </a:spcAft>
              <a:buFont typeface="Wingdings" charset="2"/>
              <a:buChar char=""/>
              <a:defRPr/>
            </a:pPr>
            <a:r>
              <a:rPr lang="en-US" dirty="0" smtClean="0"/>
              <a:t>eager to jump into the next challenge or problem situation</a:t>
            </a:r>
            <a:endParaRPr lang="en-US" dirty="0"/>
          </a:p>
        </p:txBody>
      </p:sp>
      <p:sp>
        <p:nvSpPr>
          <p:cNvPr id="4" name="TextBox 3"/>
          <p:cNvSpPr txBox="1">
            <a:spLocks noChangeArrowheads="1"/>
          </p:cNvSpPr>
          <p:nvPr/>
        </p:nvSpPr>
        <p:spPr bwMode="auto">
          <a:xfrm>
            <a:off x="641350" y="1417638"/>
            <a:ext cx="8045450" cy="369887"/>
          </a:xfrm>
          <a:prstGeom prst="rect">
            <a:avLst/>
          </a:prstGeom>
          <a:noFill/>
          <a:ln w="9525">
            <a:noFill/>
            <a:miter lim="800000"/>
            <a:headEnd/>
            <a:tailEnd/>
          </a:ln>
        </p:spPr>
        <p:txBody>
          <a:bodyPr>
            <a:spAutoFit/>
          </a:bodyPr>
          <a:lstStyle/>
          <a:p>
            <a:r>
              <a:rPr lang="en-US">
                <a:latin typeface="Cooper Black" pitchFamily="18" charset="0"/>
              </a:rPr>
              <a:t>PBL learners become: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000"/>
                            </p:stCondLst>
                            <p:childTnLst>
                              <p:par>
                                <p:cTn id="13" presetID="26" presetClass="emph" presetSubtype="0" fill="hold" nodeType="afterEffect">
                                  <p:stCondLst>
                                    <p:cond delay="0"/>
                                  </p:stCondLst>
                                  <p:iterate type="lt">
                                    <p:tmPct val="0"/>
                                  </p:iterate>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34"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from="(-#ppt_w/2)" to="(#ppt_x)" calcmode="lin" valueType="num">
                                      <p:cBhvr>
                                        <p:cTn id="19" dur="600" fill="hold">
                                          <p:stCondLst>
                                            <p:cond delay="0"/>
                                          </p:stCondLst>
                                        </p:cTn>
                                        <p:tgtEl>
                                          <p:spTgt spid="4"/>
                                        </p:tgtEl>
                                        <p:attrNameLst>
                                          <p:attrName>ppt_x</p:attrName>
                                        </p:attrNameLst>
                                      </p:cBhvr>
                                    </p:anim>
                                    <p:anim from="0" to="-1.0" calcmode="lin" valueType="num">
                                      <p:cBhvr>
                                        <p:cTn id="20" dur="200" decel="50000" autoRev="1" fill="hold">
                                          <p:stCondLst>
                                            <p:cond delay="600"/>
                                          </p:stCondLst>
                                        </p:cTn>
                                        <p:tgtEl>
                                          <p:spTgt spid="4"/>
                                        </p:tgtEl>
                                        <p:attrNameLst>
                                          <p:attrName>xshear</p:attrName>
                                        </p:attrNameLst>
                                      </p:cBhvr>
                                    </p:anim>
                                    <p:animScale>
                                      <p:cBhvr>
                                        <p:cTn id="21" dur="200" decel="100000" autoRev="1" fill="hold">
                                          <p:stCondLst>
                                            <p:cond delay="600"/>
                                          </p:stCondLst>
                                        </p:cTn>
                                        <p:tgtEl>
                                          <p:spTgt spid="4"/>
                                        </p:tgtEl>
                                      </p:cBhvr>
                                      <p:from x="100000" y="100000"/>
                                      <p:to x="80000" y="100000"/>
                                    </p:animScale>
                                    <p:anim by="(#ppt_h/3+#ppt_w*0.1)" calcmode="lin" valueType="num">
                                      <p:cBhvr additive="sum">
                                        <p:cTn id="22" dur="200" decel="100000" autoRev="1" fill="hold">
                                          <p:stCondLst>
                                            <p:cond delay="600"/>
                                          </p:stCondLst>
                                        </p:cTn>
                                        <p:tgtEl>
                                          <p:spTgt spid="4"/>
                                        </p:tgtEl>
                                        <p:attrNameLst>
                                          <p:attrName>ppt_x</p:attrName>
                                        </p:attrNameLst>
                                      </p:cBhvr>
                                    </p:anim>
                                  </p:childTnLst>
                                </p:cTn>
                              </p:par>
                            </p:childTnLst>
                          </p:cTn>
                        </p:par>
                        <p:par>
                          <p:cTn id="23" fill="hold">
                            <p:stCondLst>
                              <p:cond delay="2500"/>
                            </p:stCondLst>
                            <p:childTnLst>
                              <p:par>
                                <p:cTn id="24" presetID="26" presetClass="entr" presetSubtype="0"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down)">
                                      <p:cBhvr>
                                        <p:cTn id="26" dur="580">
                                          <p:stCondLst>
                                            <p:cond delay="0"/>
                                          </p:stCondLst>
                                        </p:cTn>
                                        <p:tgtEl>
                                          <p:spTgt spid="3">
                                            <p:txEl>
                                              <p:pRg st="0" end="0"/>
                                            </p:txEl>
                                          </p:spTgt>
                                        </p:tgtEl>
                                      </p:cBhvr>
                                    </p:animEffect>
                                    <p:anim calcmode="lin" valueType="num">
                                      <p:cBhvr>
                                        <p:cTn id="2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0" end="0"/>
                                            </p:txEl>
                                          </p:spTgt>
                                        </p:tgtEl>
                                      </p:cBhvr>
                                      <p:to x="100000" y="60000"/>
                                    </p:animScale>
                                    <p:animScale>
                                      <p:cBhvr>
                                        <p:cTn id="33" dur="166" decel="50000">
                                          <p:stCondLst>
                                            <p:cond delay="676"/>
                                          </p:stCondLst>
                                        </p:cTn>
                                        <p:tgtEl>
                                          <p:spTgt spid="3">
                                            <p:txEl>
                                              <p:pRg st="0" end="0"/>
                                            </p:txEl>
                                          </p:spTgt>
                                        </p:tgtEl>
                                      </p:cBhvr>
                                      <p:to x="100000" y="100000"/>
                                    </p:animScale>
                                    <p:animScale>
                                      <p:cBhvr>
                                        <p:cTn id="34" dur="26">
                                          <p:stCondLst>
                                            <p:cond delay="1312"/>
                                          </p:stCondLst>
                                        </p:cTn>
                                        <p:tgtEl>
                                          <p:spTgt spid="3">
                                            <p:txEl>
                                              <p:pRg st="0" end="0"/>
                                            </p:txEl>
                                          </p:spTgt>
                                        </p:tgtEl>
                                      </p:cBhvr>
                                      <p:to x="100000" y="80000"/>
                                    </p:animScale>
                                    <p:animScale>
                                      <p:cBhvr>
                                        <p:cTn id="35" dur="166" decel="50000">
                                          <p:stCondLst>
                                            <p:cond delay="1338"/>
                                          </p:stCondLst>
                                        </p:cTn>
                                        <p:tgtEl>
                                          <p:spTgt spid="3">
                                            <p:txEl>
                                              <p:pRg st="0" end="0"/>
                                            </p:txEl>
                                          </p:spTgt>
                                        </p:tgtEl>
                                      </p:cBhvr>
                                      <p:to x="100000" y="100000"/>
                                    </p:animScale>
                                    <p:animScale>
                                      <p:cBhvr>
                                        <p:cTn id="36" dur="26">
                                          <p:stCondLst>
                                            <p:cond delay="1642"/>
                                          </p:stCondLst>
                                        </p:cTn>
                                        <p:tgtEl>
                                          <p:spTgt spid="3">
                                            <p:txEl>
                                              <p:pRg st="0" end="0"/>
                                            </p:txEl>
                                          </p:spTgt>
                                        </p:tgtEl>
                                      </p:cBhvr>
                                      <p:to x="100000" y="90000"/>
                                    </p:animScale>
                                    <p:animScale>
                                      <p:cBhvr>
                                        <p:cTn id="37" dur="166" decel="50000">
                                          <p:stCondLst>
                                            <p:cond delay="1668"/>
                                          </p:stCondLst>
                                        </p:cTn>
                                        <p:tgtEl>
                                          <p:spTgt spid="3">
                                            <p:txEl>
                                              <p:pRg st="0" end="0"/>
                                            </p:txEl>
                                          </p:spTgt>
                                        </p:tgtEl>
                                      </p:cBhvr>
                                      <p:to x="100000" y="100000"/>
                                    </p:animScale>
                                    <p:animScale>
                                      <p:cBhvr>
                                        <p:cTn id="38" dur="26">
                                          <p:stCondLst>
                                            <p:cond delay="1808"/>
                                          </p:stCondLst>
                                        </p:cTn>
                                        <p:tgtEl>
                                          <p:spTgt spid="3">
                                            <p:txEl>
                                              <p:pRg st="0" end="0"/>
                                            </p:txEl>
                                          </p:spTgt>
                                        </p:tgtEl>
                                      </p:cBhvr>
                                      <p:to x="100000" y="95000"/>
                                    </p:animScale>
                                    <p:animScale>
                                      <p:cBhvr>
                                        <p:cTn id="39" dur="166" decel="50000">
                                          <p:stCondLst>
                                            <p:cond delay="1834"/>
                                          </p:stCondLst>
                                        </p:cTn>
                                        <p:tgtEl>
                                          <p:spTgt spid="3">
                                            <p:txEl>
                                              <p:pRg st="0" end="0"/>
                                            </p:txEl>
                                          </p:spTgt>
                                        </p:tgtEl>
                                      </p:cBhvr>
                                      <p:to x="100000" y="100000"/>
                                    </p:animScale>
                                  </p:childTnLst>
                                </p:cTn>
                              </p:par>
                            </p:childTnLst>
                          </p:cTn>
                        </p:par>
                        <p:par>
                          <p:cTn id="40" fill="hold">
                            <p:stCondLst>
                              <p:cond delay="4500"/>
                            </p:stCondLst>
                            <p:childTnLst>
                              <p:par>
                                <p:cTn id="41" presetID="26" presetClass="entr" presetSubtype="0" fill="hold" grpId="0" nodeType="after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par>
                          <p:cTn id="57" fill="hold">
                            <p:stCondLst>
                              <p:cond delay="6500"/>
                            </p:stCondLst>
                            <p:childTnLst>
                              <p:par>
                                <p:cTn id="58" presetID="26" presetClass="entr" presetSubtype="0" fill="hold" grpId="0" nodeType="afterEffect">
                                  <p:stCondLst>
                                    <p:cond delay="0"/>
                                  </p:stCondLst>
                                  <p:childTnLst>
                                    <p:set>
                                      <p:cBhvr>
                                        <p:cTn id="59" dur="1" fill="hold">
                                          <p:stCondLst>
                                            <p:cond delay="0"/>
                                          </p:stCondLst>
                                        </p:cTn>
                                        <p:tgtEl>
                                          <p:spTgt spid="3">
                                            <p:txEl>
                                              <p:pRg st="2" end="2"/>
                                            </p:txEl>
                                          </p:spTgt>
                                        </p:tgtEl>
                                        <p:attrNameLst>
                                          <p:attrName>style.visibility</p:attrName>
                                        </p:attrNameLst>
                                      </p:cBhvr>
                                      <p:to>
                                        <p:strVal val="visible"/>
                                      </p:to>
                                    </p:set>
                                    <p:animEffect transition="in" filter="wipe(down)">
                                      <p:cBhvr>
                                        <p:cTn id="60" dur="580">
                                          <p:stCondLst>
                                            <p:cond delay="0"/>
                                          </p:stCondLst>
                                        </p:cTn>
                                        <p:tgtEl>
                                          <p:spTgt spid="3">
                                            <p:txEl>
                                              <p:pRg st="2" end="2"/>
                                            </p:txEl>
                                          </p:spTgt>
                                        </p:tgtEl>
                                      </p:cBhvr>
                                    </p:animEffect>
                                    <p:anim calcmode="lin" valueType="num">
                                      <p:cBhvr>
                                        <p:cTn id="6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2" end="2"/>
                                            </p:txEl>
                                          </p:spTgt>
                                        </p:tgtEl>
                                      </p:cBhvr>
                                      <p:to x="100000" y="60000"/>
                                    </p:animScale>
                                    <p:animScale>
                                      <p:cBhvr>
                                        <p:cTn id="67" dur="166" decel="50000">
                                          <p:stCondLst>
                                            <p:cond delay="676"/>
                                          </p:stCondLst>
                                        </p:cTn>
                                        <p:tgtEl>
                                          <p:spTgt spid="3">
                                            <p:txEl>
                                              <p:pRg st="2" end="2"/>
                                            </p:txEl>
                                          </p:spTgt>
                                        </p:tgtEl>
                                      </p:cBhvr>
                                      <p:to x="100000" y="100000"/>
                                    </p:animScale>
                                    <p:animScale>
                                      <p:cBhvr>
                                        <p:cTn id="68" dur="26">
                                          <p:stCondLst>
                                            <p:cond delay="1312"/>
                                          </p:stCondLst>
                                        </p:cTn>
                                        <p:tgtEl>
                                          <p:spTgt spid="3">
                                            <p:txEl>
                                              <p:pRg st="2" end="2"/>
                                            </p:txEl>
                                          </p:spTgt>
                                        </p:tgtEl>
                                      </p:cBhvr>
                                      <p:to x="100000" y="80000"/>
                                    </p:animScale>
                                    <p:animScale>
                                      <p:cBhvr>
                                        <p:cTn id="69" dur="166" decel="50000">
                                          <p:stCondLst>
                                            <p:cond delay="1338"/>
                                          </p:stCondLst>
                                        </p:cTn>
                                        <p:tgtEl>
                                          <p:spTgt spid="3">
                                            <p:txEl>
                                              <p:pRg st="2" end="2"/>
                                            </p:txEl>
                                          </p:spTgt>
                                        </p:tgtEl>
                                      </p:cBhvr>
                                      <p:to x="100000" y="100000"/>
                                    </p:animScale>
                                    <p:animScale>
                                      <p:cBhvr>
                                        <p:cTn id="70" dur="26">
                                          <p:stCondLst>
                                            <p:cond delay="1642"/>
                                          </p:stCondLst>
                                        </p:cTn>
                                        <p:tgtEl>
                                          <p:spTgt spid="3">
                                            <p:txEl>
                                              <p:pRg st="2" end="2"/>
                                            </p:txEl>
                                          </p:spTgt>
                                        </p:tgtEl>
                                      </p:cBhvr>
                                      <p:to x="100000" y="90000"/>
                                    </p:animScale>
                                    <p:animScale>
                                      <p:cBhvr>
                                        <p:cTn id="71" dur="166" decel="50000">
                                          <p:stCondLst>
                                            <p:cond delay="1668"/>
                                          </p:stCondLst>
                                        </p:cTn>
                                        <p:tgtEl>
                                          <p:spTgt spid="3">
                                            <p:txEl>
                                              <p:pRg st="2" end="2"/>
                                            </p:txEl>
                                          </p:spTgt>
                                        </p:tgtEl>
                                      </p:cBhvr>
                                      <p:to x="100000" y="100000"/>
                                    </p:animScale>
                                    <p:animScale>
                                      <p:cBhvr>
                                        <p:cTn id="72" dur="26">
                                          <p:stCondLst>
                                            <p:cond delay="1808"/>
                                          </p:stCondLst>
                                        </p:cTn>
                                        <p:tgtEl>
                                          <p:spTgt spid="3">
                                            <p:txEl>
                                              <p:pRg st="2" end="2"/>
                                            </p:txEl>
                                          </p:spTgt>
                                        </p:tgtEl>
                                      </p:cBhvr>
                                      <p:to x="100000" y="95000"/>
                                    </p:animScale>
                                    <p:animScale>
                                      <p:cBhvr>
                                        <p:cTn id="73" dur="166" decel="50000">
                                          <p:stCondLst>
                                            <p:cond delay="1834"/>
                                          </p:stCondLst>
                                        </p:cTn>
                                        <p:tgtEl>
                                          <p:spTgt spid="3">
                                            <p:txEl>
                                              <p:pRg st="2" end="2"/>
                                            </p:txEl>
                                          </p:spTgt>
                                        </p:tgtEl>
                                      </p:cBhvr>
                                      <p:to x="100000" y="100000"/>
                                    </p:animScale>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3">
                                            <p:txEl>
                                              <p:pRg st="3" end="3"/>
                                            </p:txEl>
                                          </p:spTgt>
                                        </p:tgtEl>
                                        <p:attrNameLst>
                                          <p:attrName>style.visibility</p:attrName>
                                        </p:attrNameLst>
                                      </p:cBhvr>
                                      <p:to>
                                        <p:strVal val="visible"/>
                                      </p:to>
                                    </p:set>
                                    <p:animEffect transition="in" filter="wipe(down)">
                                      <p:cBhvr>
                                        <p:cTn id="77" dur="580">
                                          <p:stCondLst>
                                            <p:cond delay="0"/>
                                          </p:stCondLst>
                                        </p:cTn>
                                        <p:tgtEl>
                                          <p:spTgt spid="3">
                                            <p:txEl>
                                              <p:pRg st="3" end="3"/>
                                            </p:txEl>
                                          </p:spTgt>
                                        </p:tgtEl>
                                      </p:cBhvr>
                                    </p:animEffect>
                                    <p:anim calcmode="lin" valueType="num">
                                      <p:cBhvr>
                                        <p:cTn id="7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3" dur="26">
                                          <p:stCondLst>
                                            <p:cond delay="650"/>
                                          </p:stCondLst>
                                        </p:cTn>
                                        <p:tgtEl>
                                          <p:spTgt spid="3">
                                            <p:txEl>
                                              <p:pRg st="3" end="3"/>
                                            </p:txEl>
                                          </p:spTgt>
                                        </p:tgtEl>
                                      </p:cBhvr>
                                      <p:to x="100000" y="60000"/>
                                    </p:animScale>
                                    <p:animScale>
                                      <p:cBhvr>
                                        <p:cTn id="84" dur="166" decel="50000">
                                          <p:stCondLst>
                                            <p:cond delay="676"/>
                                          </p:stCondLst>
                                        </p:cTn>
                                        <p:tgtEl>
                                          <p:spTgt spid="3">
                                            <p:txEl>
                                              <p:pRg st="3" end="3"/>
                                            </p:txEl>
                                          </p:spTgt>
                                        </p:tgtEl>
                                      </p:cBhvr>
                                      <p:to x="100000" y="100000"/>
                                    </p:animScale>
                                    <p:animScale>
                                      <p:cBhvr>
                                        <p:cTn id="85" dur="26">
                                          <p:stCondLst>
                                            <p:cond delay="1312"/>
                                          </p:stCondLst>
                                        </p:cTn>
                                        <p:tgtEl>
                                          <p:spTgt spid="3">
                                            <p:txEl>
                                              <p:pRg st="3" end="3"/>
                                            </p:txEl>
                                          </p:spTgt>
                                        </p:tgtEl>
                                      </p:cBhvr>
                                      <p:to x="100000" y="80000"/>
                                    </p:animScale>
                                    <p:animScale>
                                      <p:cBhvr>
                                        <p:cTn id="86" dur="166" decel="50000">
                                          <p:stCondLst>
                                            <p:cond delay="1338"/>
                                          </p:stCondLst>
                                        </p:cTn>
                                        <p:tgtEl>
                                          <p:spTgt spid="3">
                                            <p:txEl>
                                              <p:pRg st="3" end="3"/>
                                            </p:txEl>
                                          </p:spTgt>
                                        </p:tgtEl>
                                      </p:cBhvr>
                                      <p:to x="100000" y="100000"/>
                                    </p:animScale>
                                    <p:animScale>
                                      <p:cBhvr>
                                        <p:cTn id="87" dur="26">
                                          <p:stCondLst>
                                            <p:cond delay="1642"/>
                                          </p:stCondLst>
                                        </p:cTn>
                                        <p:tgtEl>
                                          <p:spTgt spid="3">
                                            <p:txEl>
                                              <p:pRg st="3" end="3"/>
                                            </p:txEl>
                                          </p:spTgt>
                                        </p:tgtEl>
                                      </p:cBhvr>
                                      <p:to x="100000" y="90000"/>
                                    </p:animScale>
                                    <p:animScale>
                                      <p:cBhvr>
                                        <p:cTn id="88" dur="166" decel="50000">
                                          <p:stCondLst>
                                            <p:cond delay="1668"/>
                                          </p:stCondLst>
                                        </p:cTn>
                                        <p:tgtEl>
                                          <p:spTgt spid="3">
                                            <p:txEl>
                                              <p:pRg st="3" end="3"/>
                                            </p:txEl>
                                          </p:spTgt>
                                        </p:tgtEl>
                                      </p:cBhvr>
                                      <p:to x="100000" y="100000"/>
                                    </p:animScale>
                                    <p:animScale>
                                      <p:cBhvr>
                                        <p:cTn id="89" dur="26">
                                          <p:stCondLst>
                                            <p:cond delay="1808"/>
                                          </p:stCondLst>
                                        </p:cTn>
                                        <p:tgtEl>
                                          <p:spTgt spid="3">
                                            <p:txEl>
                                              <p:pRg st="3" end="3"/>
                                            </p:txEl>
                                          </p:spTgt>
                                        </p:tgtEl>
                                      </p:cBhvr>
                                      <p:to x="100000" y="95000"/>
                                    </p:animScale>
                                    <p:animScale>
                                      <p:cBhvr>
                                        <p:cTn id="90" dur="166" decel="50000">
                                          <p:stCondLst>
                                            <p:cond delay="1834"/>
                                          </p:stCondLst>
                                        </p:cTn>
                                        <p:tgtEl>
                                          <p:spTgt spid="3">
                                            <p:txEl>
                                              <p:pRg st="3" end="3"/>
                                            </p:txEl>
                                          </p:spTgt>
                                        </p:tgtEl>
                                      </p:cBhvr>
                                      <p:to x="100000" y="100000"/>
                                    </p:animScale>
                                  </p:childTnLst>
                                </p:cTn>
                              </p:par>
                            </p:childTnLst>
                          </p:cTn>
                        </p:par>
                        <p:par>
                          <p:cTn id="91" fill="hold">
                            <p:stCondLst>
                              <p:cond delay="10500"/>
                            </p:stCondLst>
                            <p:childTnLst>
                              <p:par>
                                <p:cTn id="92" presetID="26" presetClass="entr" presetSubtype="0" fill="hold" grpId="0" nodeType="afterEffect">
                                  <p:stCondLst>
                                    <p:cond delay="0"/>
                                  </p:stCondLst>
                                  <p:childTnLst>
                                    <p:set>
                                      <p:cBhvr>
                                        <p:cTn id="93" dur="1" fill="hold">
                                          <p:stCondLst>
                                            <p:cond delay="0"/>
                                          </p:stCondLst>
                                        </p:cTn>
                                        <p:tgtEl>
                                          <p:spTgt spid="3">
                                            <p:txEl>
                                              <p:pRg st="4" end="4"/>
                                            </p:txEl>
                                          </p:spTgt>
                                        </p:tgtEl>
                                        <p:attrNameLst>
                                          <p:attrName>style.visibility</p:attrName>
                                        </p:attrNameLst>
                                      </p:cBhvr>
                                      <p:to>
                                        <p:strVal val="visible"/>
                                      </p:to>
                                    </p:set>
                                    <p:animEffect transition="in" filter="wipe(down)">
                                      <p:cBhvr>
                                        <p:cTn id="94" dur="580">
                                          <p:stCondLst>
                                            <p:cond delay="0"/>
                                          </p:stCondLst>
                                        </p:cTn>
                                        <p:tgtEl>
                                          <p:spTgt spid="3">
                                            <p:txEl>
                                              <p:pRg st="4" end="4"/>
                                            </p:txEl>
                                          </p:spTgt>
                                        </p:tgtEl>
                                      </p:cBhvr>
                                    </p:animEffect>
                                    <p:anim calcmode="lin" valueType="num">
                                      <p:cBhvr>
                                        <p:cTn id="95"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0" dur="26">
                                          <p:stCondLst>
                                            <p:cond delay="650"/>
                                          </p:stCondLst>
                                        </p:cTn>
                                        <p:tgtEl>
                                          <p:spTgt spid="3">
                                            <p:txEl>
                                              <p:pRg st="4" end="4"/>
                                            </p:txEl>
                                          </p:spTgt>
                                        </p:tgtEl>
                                      </p:cBhvr>
                                      <p:to x="100000" y="60000"/>
                                    </p:animScale>
                                    <p:animScale>
                                      <p:cBhvr>
                                        <p:cTn id="101" dur="166" decel="50000">
                                          <p:stCondLst>
                                            <p:cond delay="676"/>
                                          </p:stCondLst>
                                        </p:cTn>
                                        <p:tgtEl>
                                          <p:spTgt spid="3">
                                            <p:txEl>
                                              <p:pRg st="4" end="4"/>
                                            </p:txEl>
                                          </p:spTgt>
                                        </p:tgtEl>
                                      </p:cBhvr>
                                      <p:to x="100000" y="100000"/>
                                    </p:animScale>
                                    <p:animScale>
                                      <p:cBhvr>
                                        <p:cTn id="102" dur="26">
                                          <p:stCondLst>
                                            <p:cond delay="1312"/>
                                          </p:stCondLst>
                                        </p:cTn>
                                        <p:tgtEl>
                                          <p:spTgt spid="3">
                                            <p:txEl>
                                              <p:pRg st="4" end="4"/>
                                            </p:txEl>
                                          </p:spTgt>
                                        </p:tgtEl>
                                      </p:cBhvr>
                                      <p:to x="100000" y="80000"/>
                                    </p:animScale>
                                    <p:animScale>
                                      <p:cBhvr>
                                        <p:cTn id="103" dur="166" decel="50000">
                                          <p:stCondLst>
                                            <p:cond delay="1338"/>
                                          </p:stCondLst>
                                        </p:cTn>
                                        <p:tgtEl>
                                          <p:spTgt spid="3">
                                            <p:txEl>
                                              <p:pRg st="4" end="4"/>
                                            </p:txEl>
                                          </p:spTgt>
                                        </p:tgtEl>
                                      </p:cBhvr>
                                      <p:to x="100000" y="100000"/>
                                    </p:animScale>
                                    <p:animScale>
                                      <p:cBhvr>
                                        <p:cTn id="104" dur="26">
                                          <p:stCondLst>
                                            <p:cond delay="1642"/>
                                          </p:stCondLst>
                                        </p:cTn>
                                        <p:tgtEl>
                                          <p:spTgt spid="3">
                                            <p:txEl>
                                              <p:pRg st="4" end="4"/>
                                            </p:txEl>
                                          </p:spTgt>
                                        </p:tgtEl>
                                      </p:cBhvr>
                                      <p:to x="100000" y="90000"/>
                                    </p:animScale>
                                    <p:animScale>
                                      <p:cBhvr>
                                        <p:cTn id="105" dur="166" decel="50000">
                                          <p:stCondLst>
                                            <p:cond delay="1668"/>
                                          </p:stCondLst>
                                        </p:cTn>
                                        <p:tgtEl>
                                          <p:spTgt spid="3">
                                            <p:txEl>
                                              <p:pRg st="4" end="4"/>
                                            </p:txEl>
                                          </p:spTgt>
                                        </p:tgtEl>
                                      </p:cBhvr>
                                      <p:to x="100000" y="100000"/>
                                    </p:animScale>
                                    <p:animScale>
                                      <p:cBhvr>
                                        <p:cTn id="106" dur="26">
                                          <p:stCondLst>
                                            <p:cond delay="1808"/>
                                          </p:stCondLst>
                                        </p:cTn>
                                        <p:tgtEl>
                                          <p:spTgt spid="3">
                                            <p:txEl>
                                              <p:pRg st="4" end="4"/>
                                            </p:txEl>
                                          </p:spTgt>
                                        </p:tgtEl>
                                      </p:cBhvr>
                                      <p:to x="100000" y="95000"/>
                                    </p:animScale>
                                    <p:animScale>
                                      <p:cBhvr>
                                        <p:cTn id="107" dur="166" decel="50000">
                                          <p:stCondLst>
                                            <p:cond delay="1834"/>
                                          </p:stCondLst>
                                        </p:cTn>
                                        <p:tgtEl>
                                          <p:spTgt spid="3">
                                            <p:txEl>
                                              <p:pRg st="4" end="4"/>
                                            </p:txEl>
                                          </p:spTgt>
                                        </p:tgtEl>
                                      </p:cBhvr>
                                      <p:to x="100000" y="100000"/>
                                    </p:animScale>
                                  </p:childTnLst>
                                </p:cTn>
                              </p:par>
                            </p:childTnLst>
                          </p:cTn>
                        </p:par>
                        <p:par>
                          <p:cTn id="108" fill="hold">
                            <p:stCondLst>
                              <p:cond delay="12500"/>
                            </p:stCondLst>
                            <p:childTnLst>
                              <p:par>
                                <p:cTn id="109" presetID="26" presetClass="entr" presetSubtype="0" fill="hold" grpId="0" nodeType="afterEffect">
                                  <p:stCondLst>
                                    <p:cond delay="0"/>
                                  </p:stCondLst>
                                  <p:childTnLst>
                                    <p:set>
                                      <p:cBhvr>
                                        <p:cTn id="110" dur="1" fill="hold">
                                          <p:stCondLst>
                                            <p:cond delay="0"/>
                                          </p:stCondLst>
                                        </p:cTn>
                                        <p:tgtEl>
                                          <p:spTgt spid="3">
                                            <p:txEl>
                                              <p:pRg st="5" end="5"/>
                                            </p:txEl>
                                          </p:spTgt>
                                        </p:tgtEl>
                                        <p:attrNameLst>
                                          <p:attrName>style.visibility</p:attrName>
                                        </p:attrNameLst>
                                      </p:cBhvr>
                                      <p:to>
                                        <p:strVal val="visible"/>
                                      </p:to>
                                    </p:set>
                                    <p:animEffect transition="in" filter="wipe(down)">
                                      <p:cBhvr>
                                        <p:cTn id="111" dur="580">
                                          <p:stCondLst>
                                            <p:cond delay="0"/>
                                          </p:stCondLst>
                                        </p:cTn>
                                        <p:tgtEl>
                                          <p:spTgt spid="3">
                                            <p:txEl>
                                              <p:pRg st="5" end="5"/>
                                            </p:txEl>
                                          </p:spTgt>
                                        </p:tgtEl>
                                      </p:cBhvr>
                                    </p:animEffect>
                                    <p:anim calcmode="lin" valueType="num">
                                      <p:cBhvr>
                                        <p:cTn id="11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7" dur="26">
                                          <p:stCondLst>
                                            <p:cond delay="650"/>
                                          </p:stCondLst>
                                        </p:cTn>
                                        <p:tgtEl>
                                          <p:spTgt spid="3">
                                            <p:txEl>
                                              <p:pRg st="5" end="5"/>
                                            </p:txEl>
                                          </p:spTgt>
                                        </p:tgtEl>
                                      </p:cBhvr>
                                      <p:to x="100000" y="60000"/>
                                    </p:animScale>
                                    <p:animScale>
                                      <p:cBhvr>
                                        <p:cTn id="118" dur="166" decel="50000">
                                          <p:stCondLst>
                                            <p:cond delay="676"/>
                                          </p:stCondLst>
                                        </p:cTn>
                                        <p:tgtEl>
                                          <p:spTgt spid="3">
                                            <p:txEl>
                                              <p:pRg st="5" end="5"/>
                                            </p:txEl>
                                          </p:spTgt>
                                        </p:tgtEl>
                                      </p:cBhvr>
                                      <p:to x="100000" y="100000"/>
                                    </p:animScale>
                                    <p:animScale>
                                      <p:cBhvr>
                                        <p:cTn id="119" dur="26">
                                          <p:stCondLst>
                                            <p:cond delay="1312"/>
                                          </p:stCondLst>
                                        </p:cTn>
                                        <p:tgtEl>
                                          <p:spTgt spid="3">
                                            <p:txEl>
                                              <p:pRg st="5" end="5"/>
                                            </p:txEl>
                                          </p:spTgt>
                                        </p:tgtEl>
                                      </p:cBhvr>
                                      <p:to x="100000" y="80000"/>
                                    </p:animScale>
                                    <p:animScale>
                                      <p:cBhvr>
                                        <p:cTn id="120" dur="166" decel="50000">
                                          <p:stCondLst>
                                            <p:cond delay="1338"/>
                                          </p:stCondLst>
                                        </p:cTn>
                                        <p:tgtEl>
                                          <p:spTgt spid="3">
                                            <p:txEl>
                                              <p:pRg st="5" end="5"/>
                                            </p:txEl>
                                          </p:spTgt>
                                        </p:tgtEl>
                                      </p:cBhvr>
                                      <p:to x="100000" y="100000"/>
                                    </p:animScale>
                                    <p:animScale>
                                      <p:cBhvr>
                                        <p:cTn id="121" dur="26">
                                          <p:stCondLst>
                                            <p:cond delay="1642"/>
                                          </p:stCondLst>
                                        </p:cTn>
                                        <p:tgtEl>
                                          <p:spTgt spid="3">
                                            <p:txEl>
                                              <p:pRg st="5" end="5"/>
                                            </p:txEl>
                                          </p:spTgt>
                                        </p:tgtEl>
                                      </p:cBhvr>
                                      <p:to x="100000" y="90000"/>
                                    </p:animScale>
                                    <p:animScale>
                                      <p:cBhvr>
                                        <p:cTn id="122" dur="166" decel="50000">
                                          <p:stCondLst>
                                            <p:cond delay="1668"/>
                                          </p:stCondLst>
                                        </p:cTn>
                                        <p:tgtEl>
                                          <p:spTgt spid="3">
                                            <p:txEl>
                                              <p:pRg st="5" end="5"/>
                                            </p:txEl>
                                          </p:spTgt>
                                        </p:tgtEl>
                                      </p:cBhvr>
                                      <p:to x="100000" y="100000"/>
                                    </p:animScale>
                                    <p:animScale>
                                      <p:cBhvr>
                                        <p:cTn id="123" dur="26">
                                          <p:stCondLst>
                                            <p:cond delay="1808"/>
                                          </p:stCondLst>
                                        </p:cTn>
                                        <p:tgtEl>
                                          <p:spTgt spid="3">
                                            <p:txEl>
                                              <p:pRg st="5" end="5"/>
                                            </p:txEl>
                                          </p:spTgt>
                                        </p:tgtEl>
                                      </p:cBhvr>
                                      <p:to x="100000" y="95000"/>
                                    </p:animScale>
                                    <p:animScale>
                                      <p:cBhvr>
                                        <p:cTn id="124" dur="166" decel="50000">
                                          <p:stCondLst>
                                            <p:cond delay="1834"/>
                                          </p:stCondLst>
                                        </p:cTn>
                                        <p:tgtEl>
                                          <p:spTgt spid="3">
                                            <p:txEl>
                                              <p:pRg st="5" end="5"/>
                                            </p:txEl>
                                          </p:spTgt>
                                        </p:tgtEl>
                                      </p:cBhvr>
                                      <p:to x="100000" y="100000"/>
                                    </p:animScale>
                                  </p:childTnLst>
                                </p:cTn>
                              </p:par>
                            </p:childTnLst>
                          </p:cTn>
                        </p:par>
                        <p:par>
                          <p:cTn id="125" fill="hold">
                            <p:stCondLst>
                              <p:cond delay="14500"/>
                            </p:stCondLst>
                            <p:childTnLst>
                              <p:par>
                                <p:cTn id="126" presetID="26" presetClass="entr" presetSubtype="0" fill="hold" grpId="0" nodeType="afterEffect">
                                  <p:stCondLst>
                                    <p:cond delay="0"/>
                                  </p:stCondLst>
                                  <p:childTnLst>
                                    <p:set>
                                      <p:cBhvr>
                                        <p:cTn id="127" dur="1" fill="hold">
                                          <p:stCondLst>
                                            <p:cond delay="0"/>
                                          </p:stCondLst>
                                        </p:cTn>
                                        <p:tgtEl>
                                          <p:spTgt spid="3">
                                            <p:txEl>
                                              <p:pRg st="6" end="6"/>
                                            </p:txEl>
                                          </p:spTgt>
                                        </p:tgtEl>
                                        <p:attrNameLst>
                                          <p:attrName>style.visibility</p:attrName>
                                        </p:attrNameLst>
                                      </p:cBhvr>
                                      <p:to>
                                        <p:strVal val="visible"/>
                                      </p:to>
                                    </p:set>
                                    <p:animEffect transition="in" filter="wipe(down)">
                                      <p:cBhvr>
                                        <p:cTn id="128" dur="580">
                                          <p:stCondLst>
                                            <p:cond delay="0"/>
                                          </p:stCondLst>
                                        </p:cTn>
                                        <p:tgtEl>
                                          <p:spTgt spid="3">
                                            <p:txEl>
                                              <p:pRg st="6" end="6"/>
                                            </p:txEl>
                                          </p:spTgt>
                                        </p:tgtEl>
                                      </p:cBhvr>
                                    </p:animEffect>
                                    <p:anim calcmode="lin" valueType="num">
                                      <p:cBhvr>
                                        <p:cTn id="12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3">
                                            <p:txEl>
                                              <p:pRg st="6" end="6"/>
                                            </p:txEl>
                                          </p:spTgt>
                                        </p:tgtEl>
                                      </p:cBhvr>
                                      <p:to x="100000" y="60000"/>
                                    </p:animScale>
                                    <p:animScale>
                                      <p:cBhvr>
                                        <p:cTn id="135" dur="166" decel="50000">
                                          <p:stCondLst>
                                            <p:cond delay="676"/>
                                          </p:stCondLst>
                                        </p:cTn>
                                        <p:tgtEl>
                                          <p:spTgt spid="3">
                                            <p:txEl>
                                              <p:pRg st="6" end="6"/>
                                            </p:txEl>
                                          </p:spTgt>
                                        </p:tgtEl>
                                      </p:cBhvr>
                                      <p:to x="100000" y="100000"/>
                                    </p:animScale>
                                    <p:animScale>
                                      <p:cBhvr>
                                        <p:cTn id="136" dur="26">
                                          <p:stCondLst>
                                            <p:cond delay="1312"/>
                                          </p:stCondLst>
                                        </p:cTn>
                                        <p:tgtEl>
                                          <p:spTgt spid="3">
                                            <p:txEl>
                                              <p:pRg st="6" end="6"/>
                                            </p:txEl>
                                          </p:spTgt>
                                        </p:tgtEl>
                                      </p:cBhvr>
                                      <p:to x="100000" y="80000"/>
                                    </p:animScale>
                                    <p:animScale>
                                      <p:cBhvr>
                                        <p:cTn id="137" dur="166" decel="50000">
                                          <p:stCondLst>
                                            <p:cond delay="1338"/>
                                          </p:stCondLst>
                                        </p:cTn>
                                        <p:tgtEl>
                                          <p:spTgt spid="3">
                                            <p:txEl>
                                              <p:pRg st="6" end="6"/>
                                            </p:txEl>
                                          </p:spTgt>
                                        </p:tgtEl>
                                      </p:cBhvr>
                                      <p:to x="100000" y="100000"/>
                                    </p:animScale>
                                    <p:animScale>
                                      <p:cBhvr>
                                        <p:cTn id="138" dur="26">
                                          <p:stCondLst>
                                            <p:cond delay="1642"/>
                                          </p:stCondLst>
                                        </p:cTn>
                                        <p:tgtEl>
                                          <p:spTgt spid="3">
                                            <p:txEl>
                                              <p:pRg st="6" end="6"/>
                                            </p:txEl>
                                          </p:spTgt>
                                        </p:tgtEl>
                                      </p:cBhvr>
                                      <p:to x="100000" y="90000"/>
                                    </p:animScale>
                                    <p:animScale>
                                      <p:cBhvr>
                                        <p:cTn id="139" dur="166" decel="50000">
                                          <p:stCondLst>
                                            <p:cond delay="1668"/>
                                          </p:stCondLst>
                                        </p:cTn>
                                        <p:tgtEl>
                                          <p:spTgt spid="3">
                                            <p:txEl>
                                              <p:pRg st="6" end="6"/>
                                            </p:txEl>
                                          </p:spTgt>
                                        </p:tgtEl>
                                      </p:cBhvr>
                                      <p:to x="100000" y="100000"/>
                                    </p:animScale>
                                    <p:animScale>
                                      <p:cBhvr>
                                        <p:cTn id="140" dur="26">
                                          <p:stCondLst>
                                            <p:cond delay="1808"/>
                                          </p:stCondLst>
                                        </p:cTn>
                                        <p:tgtEl>
                                          <p:spTgt spid="3">
                                            <p:txEl>
                                              <p:pRg st="6" end="6"/>
                                            </p:txEl>
                                          </p:spTgt>
                                        </p:tgtEl>
                                      </p:cBhvr>
                                      <p:to x="100000" y="95000"/>
                                    </p:animScale>
                                    <p:animScale>
                                      <p:cBhvr>
                                        <p:cTn id="141" dur="166" decel="50000">
                                          <p:stCondLst>
                                            <p:cond delay="1834"/>
                                          </p:stCondLst>
                                        </p:cTn>
                                        <p:tgtEl>
                                          <p:spTgt spid="3">
                                            <p:txEl>
                                              <p:pRg st="6" end="6"/>
                                            </p:txEl>
                                          </p:spTgt>
                                        </p:tgtEl>
                                      </p:cBhvr>
                                      <p:to x="100000" y="100000"/>
                                    </p:animScale>
                                  </p:childTnLst>
                                </p:cTn>
                              </p:par>
                            </p:childTnLst>
                          </p:cTn>
                        </p:par>
                        <p:par>
                          <p:cTn id="142" fill="hold">
                            <p:stCondLst>
                              <p:cond delay="16500"/>
                            </p:stCondLst>
                            <p:childTnLst>
                              <p:par>
                                <p:cTn id="143" presetID="26" presetClass="entr" presetSubtype="0" fill="hold" grpId="0" nodeType="afterEffect">
                                  <p:stCondLst>
                                    <p:cond delay="0"/>
                                  </p:stCondLst>
                                  <p:childTnLst>
                                    <p:set>
                                      <p:cBhvr>
                                        <p:cTn id="144" dur="1" fill="hold">
                                          <p:stCondLst>
                                            <p:cond delay="0"/>
                                          </p:stCondLst>
                                        </p:cTn>
                                        <p:tgtEl>
                                          <p:spTgt spid="3">
                                            <p:txEl>
                                              <p:pRg st="7" end="7"/>
                                            </p:txEl>
                                          </p:spTgt>
                                        </p:tgtEl>
                                        <p:attrNameLst>
                                          <p:attrName>style.visibility</p:attrName>
                                        </p:attrNameLst>
                                      </p:cBhvr>
                                      <p:to>
                                        <p:strVal val="visible"/>
                                      </p:to>
                                    </p:set>
                                    <p:animEffect transition="in" filter="wipe(down)">
                                      <p:cBhvr>
                                        <p:cTn id="145" dur="580">
                                          <p:stCondLst>
                                            <p:cond delay="0"/>
                                          </p:stCondLst>
                                        </p:cTn>
                                        <p:tgtEl>
                                          <p:spTgt spid="3">
                                            <p:txEl>
                                              <p:pRg st="7" end="7"/>
                                            </p:txEl>
                                          </p:spTgt>
                                        </p:tgtEl>
                                      </p:cBhvr>
                                    </p:animEffect>
                                    <p:anim calcmode="lin" valueType="num">
                                      <p:cBhvr>
                                        <p:cTn id="146"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3">
                                            <p:txEl>
                                              <p:pRg st="7" end="7"/>
                                            </p:txEl>
                                          </p:spTgt>
                                        </p:tgtEl>
                                      </p:cBhvr>
                                      <p:to x="100000" y="60000"/>
                                    </p:animScale>
                                    <p:animScale>
                                      <p:cBhvr>
                                        <p:cTn id="152" dur="166" decel="50000">
                                          <p:stCondLst>
                                            <p:cond delay="676"/>
                                          </p:stCondLst>
                                        </p:cTn>
                                        <p:tgtEl>
                                          <p:spTgt spid="3">
                                            <p:txEl>
                                              <p:pRg st="7" end="7"/>
                                            </p:txEl>
                                          </p:spTgt>
                                        </p:tgtEl>
                                      </p:cBhvr>
                                      <p:to x="100000" y="100000"/>
                                    </p:animScale>
                                    <p:animScale>
                                      <p:cBhvr>
                                        <p:cTn id="153" dur="26">
                                          <p:stCondLst>
                                            <p:cond delay="1312"/>
                                          </p:stCondLst>
                                        </p:cTn>
                                        <p:tgtEl>
                                          <p:spTgt spid="3">
                                            <p:txEl>
                                              <p:pRg st="7" end="7"/>
                                            </p:txEl>
                                          </p:spTgt>
                                        </p:tgtEl>
                                      </p:cBhvr>
                                      <p:to x="100000" y="80000"/>
                                    </p:animScale>
                                    <p:animScale>
                                      <p:cBhvr>
                                        <p:cTn id="154" dur="166" decel="50000">
                                          <p:stCondLst>
                                            <p:cond delay="1338"/>
                                          </p:stCondLst>
                                        </p:cTn>
                                        <p:tgtEl>
                                          <p:spTgt spid="3">
                                            <p:txEl>
                                              <p:pRg st="7" end="7"/>
                                            </p:txEl>
                                          </p:spTgt>
                                        </p:tgtEl>
                                      </p:cBhvr>
                                      <p:to x="100000" y="100000"/>
                                    </p:animScale>
                                    <p:animScale>
                                      <p:cBhvr>
                                        <p:cTn id="155" dur="26">
                                          <p:stCondLst>
                                            <p:cond delay="1642"/>
                                          </p:stCondLst>
                                        </p:cTn>
                                        <p:tgtEl>
                                          <p:spTgt spid="3">
                                            <p:txEl>
                                              <p:pRg st="7" end="7"/>
                                            </p:txEl>
                                          </p:spTgt>
                                        </p:tgtEl>
                                      </p:cBhvr>
                                      <p:to x="100000" y="90000"/>
                                    </p:animScale>
                                    <p:animScale>
                                      <p:cBhvr>
                                        <p:cTn id="156" dur="166" decel="50000">
                                          <p:stCondLst>
                                            <p:cond delay="1668"/>
                                          </p:stCondLst>
                                        </p:cTn>
                                        <p:tgtEl>
                                          <p:spTgt spid="3">
                                            <p:txEl>
                                              <p:pRg st="7" end="7"/>
                                            </p:txEl>
                                          </p:spTgt>
                                        </p:tgtEl>
                                      </p:cBhvr>
                                      <p:to x="100000" y="100000"/>
                                    </p:animScale>
                                    <p:animScale>
                                      <p:cBhvr>
                                        <p:cTn id="157" dur="26">
                                          <p:stCondLst>
                                            <p:cond delay="1808"/>
                                          </p:stCondLst>
                                        </p:cTn>
                                        <p:tgtEl>
                                          <p:spTgt spid="3">
                                            <p:txEl>
                                              <p:pRg st="7" end="7"/>
                                            </p:txEl>
                                          </p:spTgt>
                                        </p:tgtEl>
                                      </p:cBhvr>
                                      <p:to x="100000" y="95000"/>
                                    </p:animScale>
                                    <p:animScale>
                                      <p:cBhvr>
                                        <p:cTn id="158" dur="166" decel="50000">
                                          <p:stCondLst>
                                            <p:cond delay="1834"/>
                                          </p:stCondLst>
                                        </p:cTn>
                                        <p:tgtEl>
                                          <p:spTgt spid="3">
                                            <p:txEl>
                                              <p:pRg st="7" end="7"/>
                                            </p:txEl>
                                          </p:spTgt>
                                        </p:tgtEl>
                                      </p:cBhvr>
                                      <p:to x="100000" y="100000"/>
                                    </p:animScale>
                                  </p:childTnLst>
                                </p:cTn>
                              </p:par>
                            </p:childTnLst>
                          </p:cTn>
                        </p:par>
                        <p:par>
                          <p:cTn id="159" fill="hold">
                            <p:stCondLst>
                              <p:cond delay="18500"/>
                            </p:stCondLst>
                            <p:childTnLst>
                              <p:par>
                                <p:cTn id="160" presetID="26" presetClass="entr" presetSubtype="0" fill="hold" grpId="0" nodeType="afterEffect">
                                  <p:stCondLst>
                                    <p:cond delay="0"/>
                                  </p:stCondLst>
                                  <p:childTnLst>
                                    <p:set>
                                      <p:cBhvr>
                                        <p:cTn id="161" dur="1" fill="hold">
                                          <p:stCondLst>
                                            <p:cond delay="0"/>
                                          </p:stCondLst>
                                        </p:cTn>
                                        <p:tgtEl>
                                          <p:spTgt spid="3">
                                            <p:txEl>
                                              <p:pRg st="8" end="8"/>
                                            </p:txEl>
                                          </p:spTgt>
                                        </p:tgtEl>
                                        <p:attrNameLst>
                                          <p:attrName>style.visibility</p:attrName>
                                        </p:attrNameLst>
                                      </p:cBhvr>
                                      <p:to>
                                        <p:strVal val="visible"/>
                                      </p:to>
                                    </p:set>
                                    <p:animEffect transition="in" filter="wipe(down)">
                                      <p:cBhvr>
                                        <p:cTn id="162" dur="580">
                                          <p:stCondLst>
                                            <p:cond delay="0"/>
                                          </p:stCondLst>
                                        </p:cTn>
                                        <p:tgtEl>
                                          <p:spTgt spid="3">
                                            <p:txEl>
                                              <p:pRg st="8" end="8"/>
                                            </p:txEl>
                                          </p:spTgt>
                                        </p:tgtEl>
                                      </p:cBhvr>
                                    </p:animEffect>
                                    <p:anim calcmode="lin" valueType="num">
                                      <p:cBhvr>
                                        <p:cTn id="163"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68" dur="26">
                                          <p:stCondLst>
                                            <p:cond delay="650"/>
                                          </p:stCondLst>
                                        </p:cTn>
                                        <p:tgtEl>
                                          <p:spTgt spid="3">
                                            <p:txEl>
                                              <p:pRg st="8" end="8"/>
                                            </p:txEl>
                                          </p:spTgt>
                                        </p:tgtEl>
                                      </p:cBhvr>
                                      <p:to x="100000" y="60000"/>
                                    </p:animScale>
                                    <p:animScale>
                                      <p:cBhvr>
                                        <p:cTn id="169" dur="166" decel="50000">
                                          <p:stCondLst>
                                            <p:cond delay="676"/>
                                          </p:stCondLst>
                                        </p:cTn>
                                        <p:tgtEl>
                                          <p:spTgt spid="3">
                                            <p:txEl>
                                              <p:pRg st="8" end="8"/>
                                            </p:txEl>
                                          </p:spTgt>
                                        </p:tgtEl>
                                      </p:cBhvr>
                                      <p:to x="100000" y="100000"/>
                                    </p:animScale>
                                    <p:animScale>
                                      <p:cBhvr>
                                        <p:cTn id="170" dur="26">
                                          <p:stCondLst>
                                            <p:cond delay="1312"/>
                                          </p:stCondLst>
                                        </p:cTn>
                                        <p:tgtEl>
                                          <p:spTgt spid="3">
                                            <p:txEl>
                                              <p:pRg st="8" end="8"/>
                                            </p:txEl>
                                          </p:spTgt>
                                        </p:tgtEl>
                                      </p:cBhvr>
                                      <p:to x="100000" y="80000"/>
                                    </p:animScale>
                                    <p:animScale>
                                      <p:cBhvr>
                                        <p:cTn id="171" dur="166" decel="50000">
                                          <p:stCondLst>
                                            <p:cond delay="1338"/>
                                          </p:stCondLst>
                                        </p:cTn>
                                        <p:tgtEl>
                                          <p:spTgt spid="3">
                                            <p:txEl>
                                              <p:pRg st="8" end="8"/>
                                            </p:txEl>
                                          </p:spTgt>
                                        </p:tgtEl>
                                      </p:cBhvr>
                                      <p:to x="100000" y="100000"/>
                                    </p:animScale>
                                    <p:animScale>
                                      <p:cBhvr>
                                        <p:cTn id="172" dur="26">
                                          <p:stCondLst>
                                            <p:cond delay="1642"/>
                                          </p:stCondLst>
                                        </p:cTn>
                                        <p:tgtEl>
                                          <p:spTgt spid="3">
                                            <p:txEl>
                                              <p:pRg st="8" end="8"/>
                                            </p:txEl>
                                          </p:spTgt>
                                        </p:tgtEl>
                                      </p:cBhvr>
                                      <p:to x="100000" y="90000"/>
                                    </p:animScale>
                                    <p:animScale>
                                      <p:cBhvr>
                                        <p:cTn id="173" dur="166" decel="50000">
                                          <p:stCondLst>
                                            <p:cond delay="1668"/>
                                          </p:stCondLst>
                                        </p:cTn>
                                        <p:tgtEl>
                                          <p:spTgt spid="3">
                                            <p:txEl>
                                              <p:pRg st="8" end="8"/>
                                            </p:txEl>
                                          </p:spTgt>
                                        </p:tgtEl>
                                      </p:cBhvr>
                                      <p:to x="100000" y="100000"/>
                                    </p:animScale>
                                    <p:animScale>
                                      <p:cBhvr>
                                        <p:cTn id="174" dur="26">
                                          <p:stCondLst>
                                            <p:cond delay="1808"/>
                                          </p:stCondLst>
                                        </p:cTn>
                                        <p:tgtEl>
                                          <p:spTgt spid="3">
                                            <p:txEl>
                                              <p:pRg st="8" end="8"/>
                                            </p:txEl>
                                          </p:spTgt>
                                        </p:tgtEl>
                                      </p:cBhvr>
                                      <p:to x="100000" y="95000"/>
                                    </p:animScale>
                                    <p:animScale>
                                      <p:cBhvr>
                                        <p:cTn id="175" dur="166" decel="50000">
                                          <p:stCondLst>
                                            <p:cond delay="1834"/>
                                          </p:stCondLst>
                                        </p:cTn>
                                        <p:tgtEl>
                                          <p:spTgt spid="3">
                                            <p:txEl>
                                              <p:pRg st="8" end="8"/>
                                            </p:txEl>
                                          </p:spTgt>
                                        </p:tgtEl>
                                      </p:cBhvr>
                                      <p:to x="100000" y="100000"/>
                                    </p:animScale>
                                  </p:childTnLst>
                                </p:cTn>
                              </p:par>
                            </p:childTnLst>
                          </p:cTn>
                        </p:par>
                        <p:par>
                          <p:cTn id="176" fill="hold">
                            <p:stCondLst>
                              <p:cond delay="20500"/>
                            </p:stCondLst>
                            <p:childTnLst>
                              <p:par>
                                <p:cTn id="177" presetID="26" presetClass="entr" presetSubtype="0" fill="hold" grpId="0" nodeType="afterEffect">
                                  <p:stCondLst>
                                    <p:cond delay="0"/>
                                  </p:stCondLst>
                                  <p:childTnLst>
                                    <p:set>
                                      <p:cBhvr>
                                        <p:cTn id="178" dur="1" fill="hold">
                                          <p:stCondLst>
                                            <p:cond delay="0"/>
                                          </p:stCondLst>
                                        </p:cTn>
                                        <p:tgtEl>
                                          <p:spTgt spid="3">
                                            <p:txEl>
                                              <p:pRg st="9" end="9"/>
                                            </p:txEl>
                                          </p:spTgt>
                                        </p:tgtEl>
                                        <p:attrNameLst>
                                          <p:attrName>style.visibility</p:attrName>
                                        </p:attrNameLst>
                                      </p:cBhvr>
                                      <p:to>
                                        <p:strVal val="visible"/>
                                      </p:to>
                                    </p:set>
                                    <p:animEffect transition="in" filter="wipe(down)">
                                      <p:cBhvr>
                                        <p:cTn id="179" dur="580">
                                          <p:stCondLst>
                                            <p:cond delay="0"/>
                                          </p:stCondLst>
                                        </p:cTn>
                                        <p:tgtEl>
                                          <p:spTgt spid="3">
                                            <p:txEl>
                                              <p:pRg st="9" end="9"/>
                                            </p:txEl>
                                          </p:spTgt>
                                        </p:tgtEl>
                                      </p:cBhvr>
                                    </p:animEffect>
                                    <p:anim calcmode="lin" valueType="num">
                                      <p:cBhvr>
                                        <p:cTn id="180"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85" dur="26">
                                          <p:stCondLst>
                                            <p:cond delay="650"/>
                                          </p:stCondLst>
                                        </p:cTn>
                                        <p:tgtEl>
                                          <p:spTgt spid="3">
                                            <p:txEl>
                                              <p:pRg st="9" end="9"/>
                                            </p:txEl>
                                          </p:spTgt>
                                        </p:tgtEl>
                                      </p:cBhvr>
                                      <p:to x="100000" y="60000"/>
                                    </p:animScale>
                                    <p:animScale>
                                      <p:cBhvr>
                                        <p:cTn id="186" dur="166" decel="50000">
                                          <p:stCondLst>
                                            <p:cond delay="676"/>
                                          </p:stCondLst>
                                        </p:cTn>
                                        <p:tgtEl>
                                          <p:spTgt spid="3">
                                            <p:txEl>
                                              <p:pRg st="9" end="9"/>
                                            </p:txEl>
                                          </p:spTgt>
                                        </p:tgtEl>
                                      </p:cBhvr>
                                      <p:to x="100000" y="100000"/>
                                    </p:animScale>
                                    <p:animScale>
                                      <p:cBhvr>
                                        <p:cTn id="187" dur="26">
                                          <p:stCondLst>
                                            <p:cond delay="1312"/>
                                          </p:stCondLst>
                                        </p:cTn>
                                        <p:tgtEl>
                                          <p:spTgt spid="3">
                                            <p:txEl>
                                              <p:pRg st="9" end="9"/>
                                            </p:txEl>
                                          </p:spTgt>
                                        </p:tgtEl>
                                      </p:cBhvr>
                                      <p:to x="100000" y="80000"/>
                                    </p:animScale>
                                    <p:animScale>
                                      <p:cBhvr>
                                        <p:cTn id="188" dur="166" decel="50000">
                                          <p:stCondLst>
                                            <p:cond delay="1338"/>
                                          </p:stCondLst>
                                        </p:cTn>
                                        <p:tgtEl>
                                          <p:spTgt spid="3">
                                            <p:txEl>
                                              <p:pRg st="9" end="9"/>
                                            </p:txEl>
                                          </p:spTgt>
                                        </p:tgtEl>
                                      </p:cBhvr>
                                      <p:to x="100000" y="100000"/>
                                    </p:animScale>
                                    <p:animScale>
                                      <p:cBhvr>
                                        <p:cTn id="189" dur="26">
                                          <p:stCondLst>
                                            <p:cond delay="1642"/>
                                          </p:stCondLst>
                                        </p:cTn>
                                        <p:tgtEl>
                                          <p:spTgt spid="3">
                                            <p:txEl>
                                              <p:pRg st="9" end="9"/>
                                            </p:txEl>
                                          </p:spTgt>
                                        </p:tgtEl>
                                      </p:cBhvr>
                                      <p:to x="100000" y="90000"/>
                                    </p:animScale>
                                    <p:animScale>
                                      <p:cBhvr>
                                        <p:cTn id="190" dur="166" decel="50000">
                                          <p:stCondLst>
                                            <p:cond delay="1668"/>
                                          </p:stCondLst>
                                        </p:cTn>
                                        <p:tgtEl>
                                          <p:spTgt spid="3">
                                            <p:txEl>
                                              <p:pRg st="9" end="9"/>
                                            </p:txEl>
                                          </p:spTgt>
                                        </p:tgtEl>
                                      </p:cBhvr>
                                      <p:to x="100000" y="100000"/>
                                    </p:animScale>
                                    <p:animScale>
                                      <p:cBhvr>
                                        <p:cTn id="191" dur="26">
                                          <p:stCondLst>
                                            <p:cond delay="1808"/>
                                          </p:stCondLst>
                                        </p:cTn>
                                        <p:tgtEl>
                                          <p:spTgt spid="3">
                                            <p:txEl>
                                              <p:pRg st="9" end="9"/>
                                            </p:txEl>
                                          </p:spTgt>
                                        </p:tgtEl>
                                      </p:cBhvr>
                                      <p:to x="100000" y="95000"/>
                                    </p:animScale>
                                    <p:animScale>
                                      <p:cBhvr>
                                        <p:cTn id="192"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p:spPr>
        <p:txBody>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838200" y="1752600"/>
            <a:ext cx="7693025" cy="3724275"/>
          </a:xfrm>
        </p:spPr>
        <p:txBody>
          <a:bodyPr>
            <a:normAutofit fontScale="92500" lnSpcReduction="20000"/>
          </a:bodyPr>
          <a:lstStyle/>
          <a:p>
            <a:pPr>
              <a:defRPr/>
            </a:pPr>
            <a:r>
              <a:rPr lang="en-US" dirty="0" smtClean="0">
                <a:solidFill>
                  <a:schemeClr val="tx1">
                    <a:lumMod val="50000"/>
                  </a:schemeClr>
                </a:solidFill>
              </a:rPr>
              <a:t>It takes a lot of preparation time</a:t>
            </a:r>
          </a:p>
          <a:p>
            <a:pPr>
              <a:defRPr/>
            </a:pPr>
            <a:r>
              <a:rPr lang="en-US" dirty="0" smtClean="0">
                <a:solidFill>
                  <a:schemeClr val="tx1">
                    <a:lumMod val="50000"/>
                  </a:schemeClr>
                </a:solidFill>
              </a:rPr>
              <a:t>We don't have the resources</a:t>
            </a:r>
          </a:p>
          <a:p>
            <a:pPr>
              <a:defRPr/>
            </a:pPr>
            <a:r>
              <a:rPr lang="en-US" dirty="0" smtClean="0">
                <a:solidFill>
                  <a:schemeClr val="tx1">
                    <a:lumMod val="50000"/>
                  </a:schemeClr>
                </a:solidFill>
              </a:rPr>
              <a:t>We lack administrative support and support from other teachers</a:t>
            </a:r>
          </a:p>
          <a:p>
            <a:pPr>
              <a:defRPr/>
            </a:pPr>
            <a:r>
              <a:rPr lang="en-US" dirty="0" smtClean="0">
                <a:solidFill>
                  <a:schemeClr val="tx1">
                    <a:lumMod val="50000"/>
                  </a:schemeClr>
                </a:solidFill>
              </a:rPr>
              <a:t>You often feel uneasy because you're not knowledgeable about the content</a:t>
            </a:r>
          </a:p>
          <a:p>
            <a:pPr>
              <a:defRPr/>
            </a:pPr>
            <a:r>
              <a:rPr lang="en-US" dirty="0" smtClean="0">
                <a:solidFill>
                  <a:schemeClr val="tx1">
                    <a:lumMod val="50000"/>
                  </a:schemeClr>
                </a:solidFill>
              </a:rPr>
              <a:t>The open-ended, no right or wrong answer aspect of project work can be threatening</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AutoShape 5"/>
          <p:cNvSpPr>
            <a:spLocks noGrp="1" noChangeArrowheads="1"/>
          </p:cNvSpPr>
          <p:nvPr>
            <p:ph type="title"/>
          </p:nvPr>
        </p:nvSpPr>
        <p:spPr/>
        <p:txBody>
          <a:bodyPr/>
          <a:lstStyle/>
          <a:p>
            <a:pPr algn="ctr" eaLnBrk="1" hangingPunct="1"/>
            <a:r>
              <a:rPr lang="en-US" sz="3200" dirty="0" smtClean="0"/>
              <a:t>What are the similarities between Project Based and Problem Based Learning?</a:t>
            </a:r>
          </a:p>
        </p:txBody>
      </p:sp>
      <p:sp>
        <p:nvSpPr>
          <p:cNvPr id="120835" name="Rectangle 6"/>
          <p:cNvSpPr>
            <a:spLocks noGrp="1" noChangeArrowheads="1"/>
          </p:cNvSpPr>
          <p:nvPr>
            <p:ph type="body" idx="1"/>
          </p:nvPr>
        </p:nvSpPr>
        <p:spPr>
          <a:xfrm>
            <a:off x="0" y="1600200"/>
            <a:ext cx="9144000" cy="4114800"/>
          </a:xfrm>
        </p:spPr>
        <p:txBody>
          <a:bodyPr>
            <a:noAutofit/>
          </a:bodyPr>
          <a:lstStyle/>
          <a:p>
            <a:pPr eaLnBrk="1" hangingPunct="1">
              <a:lnSpc>
                <a:spcPct val="90000"/>
              </a:lnSpc>
            </a:pPr>
            <a:r>
              <a:rPr lang="en-US" sz="2500" dirty="0" smtClean="0"/>
              <a:t>Both instructional strategies are intended to engage students in authentic, "real world" tasks to enhance learning. </a:t>
            </a:r>
          </a:p>
          <a:p>
            <a:pPr eaLnBrk="1" hangingPunct="1">
              <a:lnSpc>
                <a:spcPct val="90000"/>
              </a:lnSpc>
            </a:pPr>
            <a:r>
              <a:rPr lang="en-US" sz="2500" dirty="0" smtClean="0"/>
              <a:t>Students are given open-ended projects or problems with more than one approach or answer, intended to simulate professional situations. </a:t>
            </a:r>
          </a:p>
          <a:p>
            <a:pPr eaLnBrk="1" hangingPunct="1">
              <a:lnSpc>
                <a:spcPct val="90000"/>
              </a:lnSpc>
            </a:pPr>
            <a:r>
              <a:rPr lang="en-US" sz="2500" dirty="0" smtClean="0"/>
              <a:t>Both approaches are student-centered and the teacher acts as facilitator or coach. </a:t>
            </a:r>
          </a:p>
          <a:p>
            <a:pPr eaLnBrk="1" hangingPunct="1">
              <a:lnSpc>
                <a:spcPct val="90000"/>
              </a:lnSpc>
            </a:pPr>
            <a:r>
              <a:rPr lang="en-US" sz="2500" dirty="0" smtClean="0"/>
              <a:t>Students work in cooperative groups for extended periods of time </a:t>
            </a:r>
          </a:p>
          <a:p>
            <a:pPr eaLnBrk="1" hangingPunct="1">
              <a:lnSpc>
                <a:spcPct val="90000"/>
              </a:lnSpc>
            </a:pPr>
            <a:r>
              <a:rPr lang="en-US" sz="2500" dirty="0" smtClean="0"/>
              <a:t>In both approaches, students seek out multiple sources of information. </a:t>
            </a:r>
          </a:p>
          <a:p>
            <a:pPr eaLnBrk="1" hangingPunct="1">
              <a:lnSpc>
                <a:spcPct val="90000"/>
              </a:lnSpc>
            </a:pPr>
            <a:r>
              <a:rPr lang="en-US" sz="2500" dirty="0" smtClean="0"/>
              <a:t>There is often a performance-based assessment. </a:t>
            </a:r>
          </a:p>
          <a:p>
            <a:pPr eaLnBrk="1" hangingPunct="1">
              <a:lnSpc>
                <a:spcPct val="90000"/>
              </a:lnSpc>
            </a:pPr>
            <a:endParaRPr lang="en-US" sz="25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 calcmode="lin" valueType="num">
                                      <p:cBhvr additive="base">
                                        <p:cTn id="7" dur="1000" fill="hold"/>
                                        <p:tgtEl>
                                          <p:spTgt spid="12083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083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0835">
                                            <p:txEl>
                                              <p:pRg st="1" end="1"/>
                                            </p:txEl>
                                          </p:spTgt>
                                        </p:tgtEl>
                                        <p:attrNameLst>
                                          <p:attrName>style.visibility</p:attrName>
                                        </p:attrNameLst>
                                      </p:cBhvr>
                                      <p:to>
                                        <p:strVal val="visible"/>
                                      </p:to>
                                    </p:set>
                                    <p:anim calcmode="lin" valueType="num">
                                      <p:cBhvr additive="base">
                                        <p:cTn id="11" dur="1000" fill="hold"/>
                                        <p:tgtEl>
                                          <p:spTgt spid="120835">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2083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0835">
                                            <p:txEl>
                                              <p:pRg st="2" end="2"/>
                                            </p:txEl>
                                          </p:spTgt>
                                        </p:tgtEl>
                                        <p:attrNameLst>
                                          <p:attrName>style.visibility</p:attrName>
                                        </p:attrNameLst>
                                      </p:cBhvr>
                                      <p:to>
                                        <p:strVal val="visible"/>
                                      </p:to>
                                    </p:set>
                                    <p:anim calcmode="lin" valueType="num">
                                      <p:cBhvr additive="base">
                                        <p:cTn id="15" dur="1000" fill="hold"/>
                                        <p:tgtEl>
                                          <p:spTgt spid="120835">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12083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0835">
                                            <p:txEl>
                                              <p:pRg st="3" end="3"/>
                                            </p:txEl>
                                          </p:spTgt>
                                        </p:tgtEl>
                                        <p:attrNameLst>
                                          <p:attrName>style.visibility</p:attrName>
                                        </p:attrNameLst>
                                      </p:cBhvr>
                                      <p:to>
                                        <p:strVal val="visible"/>
                                      </p:to>
                                    </p:set>
                                    <p:anim calcmode="lin" valueType="num">
                                      <p:cBhvr additive="base">
                                        <p:cTn id="19" dur="1000" fill="hold"/>
                                        <p:tgtEl>
                                          <p:spTgt spid="120835">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12083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0835">
                                            <p:txEl>
                                              <p:pRg st="4" end="4"/>
                                            </p:txEl>
                                          </p:spTgt>
                                        </p:tgtEl>
                                        <p:attrNameLst>
                                          <p:attrName>style.visibility</p:attrName>
                                        </p:attrNameLst>
                                      </p:cBhvr>
                                      <p:to>
                                        <p:strVal val="visible"/>
                                      </p:to>
                                    </p:set>
                                    <p:anim calcmode="lin" valueType="num">
                                      <p:cBhvr additive="base">
                                        <p:cTn id="23" dur="1000" fill="hold"/>
                                        <p:tgtEl>
                                          <p:spTgt spid="120835">
                                            <p:txEl>
                                              <p:pRg st="4" end="4"/>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120835">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0835">
                                            <p:txEl>
                                              <p:pRg st="5" end="5"/>
                                            </p:txEl>
                                          </p:spTgt>
                                        </p:tgtEl>
                                        <p:attrNameLst>
                                          <p:attrName>style.visibility</p:attrName>
                                        </p:attrNameLst>
                                      </p:cBhvr>
                                      <p:to>
                                        <p:strVal val="visible"/>
                                      </p:to>
                                    </p:set>
                                    <p:anim calcmode="lin" valueType="num">
                                      <p:cBhvr additive="base">
                                        <p:cTn id="27" dur="1000" fill="hold"/>
                                        <p:tgtEl>
                                          <p:spTgt spid="120835">
                                            <p:txEl>
                                              <p:pRg st="5" end="5"/>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12083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0" y="1981200"/>
            <a:ext cx="9144000" cy="3724275"/>
          </a:xfrm>
        </p:spPr>
        <p:txBody>
          <a:bodyPr/>
          <a:lstStyle/>
          <a:p>
            <a:pPr>
              <a:defRPr/>
            </a:pPr>
            <a:r>
              <a:rPr lang="en-US" dirty="0" smtClean="0">
                <a:solidFill>
                  <a:schemeClr val="tx1">
                    <a:lumMod val="50000"/>
                  </a:schemeClr>
                </a:solidFill>
              </a:rPr>
              <a:t>Administrators can fault you for not covering the curriculum</a:t>
            </a:r>
          </a:p>
          <a:p>
            <a:pPr>
              <a:defRPr/>
            </a:pPr>
            <a:r>
              <a:rPr lang="en-US" dirty="0" smtClean="0">
                <a:solidFill>
                  <a:schemeClr val="tx1">
                    <a:lumMod val="50000"/>
                  </a:schemeClr>
                </a:solidFill>
              </a:rPr>
              <a:t>There are risks associated with giving up teacher control</a:t>
            </a:r>
          </a:p>
          <a:p>
            <a:pPr>
              <a:defRPr/>
            </a:pPr>
            <a:r>
              <a:rPr lang="en-US" dirty="0" smtClean="0">
                <a:solidFill>
                  <a:schemeClr val="tx1">
                    <a:lumMod val="50000"/>
                  </a:schemeClr>
                </a:solidFill>
              </a:rPr>
              <a:t>Students may not participate and are not always self-motivated</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smtClean="0">
                <a:solidFill>
                  <a:schemeClr val="tx1">
                    <a:lumMod val="50000"/>
                  </a:schemeClr>
                </a:solidFill>
              </a:rPr>
              <a:t>Obstacles Described by Teachers</a:t>
            </a:r>
            <a:endParaRPr lang="en-US" dirty="0">
              <a:solidFill>
                <a:schemeClr val="tx1">
                  <a:lumMod val="50000"/>
                </a:schemeClr>
              </a:solidFill>
            </a:endParaRPr>
          </a:p>
        </p:txBody>
      </p:sp>
      <p:sp>
        <p:nvSpPr>
          <p:cNvPr id="3" name="Content Placeholder 2"/>
          <p:cNvSpPr>
            <a:spLocks noGrp="1"/>
          </p:cNvSpPr>
          <p:nvPr>
            <p:ph idx="1"/>
          </p:nvPr>
        </p:nvSpPr>
        <p:spPr>
          <a:xfrm>
            <a:off x="381000" y="2362200"/>
            <a:ext cx="8382000" cy="3724275"/>
          </a:xfrm>
        </p:spPr>
        <p:txBody>
          <a:bodyPr/>
          <a:lstStyle/>
          <a:p>
            <a:pPr>
              <a:defRPr/>
            </a:pPr>
            <a:r>
              <a:rPr lang="en-US" dirty="0" smtClean="0">
                <a:solidFill>
                  <a:schemeClr val="tx1">
                    <a:lumMod val="50000"/>
                  </a:schemeClr>
                </a:solidFill>
              </a:rPr>
              <a:t>students may have difficulty with higher order thinking or open-ended problems</a:t>
            </a:r>
          </a:p>
          <a:p>
            <a:pPr>
              <a:buFont typeface="Wingdings" pitchFamily="2" charset="2"/>
              <a:buNone/>
              <a:defRPr/>
            </a:pPr>
            <a:endParaRPr lang="en-US" dirty="0" smtClean="0">
              <a:solidFill>
                <a:schemeClr val="tx1">
                  <a:lumMod val="50000"/>
                </a:schemeClr>
              </a:solidFill>
            </a:endParaRPr>
          </a:p>
          <a:p>
            <a:pPr>
              <a:defRPr/>
            </a:pPr>
            <a:r>
              <a:rPr lang="en-US" dirty="0" smtClean="0">
                <a:solidFill>
                  <a:schemeClr val="tx1">
                    <a:lumMod val="50000"/>
                  </a:schemeClr>
                </a:solidFill>
              </a:rPr>
              <a:t>There is a risk that students might not learn much, or receive much of value from Problem Based Learning unless designed right</a:t>
            </a: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48131" name="Content Placeholder 2"/>
          <p:cNvSpPr>
            <a:spLocks noGrp="1"/>
          </p:cNvSpPr>
          <p:nvPr>
            <p:ph idx="1"/>
          </p:nvPr>
        </p:nvSpPr>
        <p:spPr>
          <a:xfrm>
            <a:off x="838200" y="1981200"/>
            <a:ext cx="7693025" cy="3724275"/>
          </a:xfrm>
        </p:spPr>
        <p:txBody>
          <a:bodyPr>
            <a:normAutofit lnSpcReduction="10000"/>
          </a:bodyPr>
          <a:lstStyle/>
          <a:p>
            <a:r>
              <a:rPr lang="en-US" smtClean="0"/>
              <a:t>We got to choose what to work on.</a:t>
            </a:r>
          </a:p>
          <a:p>
            <a:r>
              <a:rPr lang="en-US" smtClean="0"/>
              <a:t>We learned that we can make a difference</a:t>
            </a:r>
          </a:p>
          <a:p>
            <a:r>
              <a:rPr lang="en-US" smtClean="0"/>
              <a:t>There was a clear goal that was a challenge to work on</a:t>
            </a:r>
          </a:p>
          <a:p>
            <a:r>
              <a:rPr lang="en-US" smtClean="0"/>
              <a:t>There was an audience for the product and we knew we had to meet the deadline and present it to the audience.</a:t>
            </a:r>
          </a:p>
          <a:p>
            <a:endParaRPr lang="en-US"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1981200"/>
            <a:ext cx="7693025" cy="3724275"/>
          </a:xfrm>
        </p:spPr>
        <p:txBody>
          <a:bodyPr>
            <a:normAutofit fontScale="92500" lnSpcReduction="10000"/>
          </a:bodyPr>
          <a:lstStyle/>
          <a:p>
            <a:pPr>
              <a:defRPr/>
            </a:pPr>
            <a:r>
              <a:rPr lang="en-US" dirty="0" smtClean="0">
                <a:solidFill>
                  <a:schemeClr val="tx1">
                    <a:lumMod val="50000"/>
                  </a:schemeClr>
                </a:solidFill>
              </a:rPr>
              <a:t>We weren't afraid to try things we didn't know because the teacher said we would have the opportunity to reevaluate and try again.</a:t>
            </a:r>
          </a:p>
          <a:p>
            <a:pPr>
              <a:defRPr/>
            </a:pPr>
            <a:r>
              <a:rPr lang="en-US" dirty="0" smtClean="0">
                <a:solidFill>
                  <a:schemeClr val="tx1">
                    <a:lumMod val="50000"/>
                  </a:schemeClr>
                </a:solidFill>
              </a:rPr>
              <a:t>Everyone felt needed and had a part. Nobody got left out</a:t>
            </a:r>
          </a:p>
          <a:p>
            <a:pPr>
              <a:defRPr/>
            </a:pPr>
            <a:r>
              <a:rPr lang="en-US" dirty="0" smtClean="0">
                <a:solidFill>
                  <a:schemeClr val="tx1">
                    <a:lumMod val="50000"/>
                  </a:schemeClr>
                </a:solidFill>
              </a:rPr>
              <a:t>We didn't need to use our texts, and we were actively doing things and learning something.</a:t>
            </a:r>
          </a:p>
          <a:p>
            <a:pPr>
              <a:defRPr/>
            </a:pPr>
            <a:endParaRPr lang="en-US" dirty="0" smtClean="0">
              <a:solidFill>
                <a:schemeClr val="tx1">
                  <a:lumMod val="50000"/>
                </a:schemeClr>
              </a:solidFill>
            </a:endParaRP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1981200"/>
            <a:ext cx="7693025" cy="4267200"/>
          </a:xfrm>
        </p:spPr>
        <p:txBody>
          <a:bodyPr>
            <a:normAutofit lnSpcReduction="10000"/>
          </a:bodyPr>
          <a:lstStyle/>
          <a:p>
            <a:pPr>
              <a:defRPr/>
            </a:pPr>
            <a:r>
              <a:rPr lang="en-US" dirty="0" smtClean="0">
                <a:solidFill>
                  <a:schemeClr val="tx1">
                    <a:lumMod val="50000"/>
                  </a:schemeClr>
                </a:solidFill>
              </a:rPr>
              <a:t> We were using skills we knew we would need in our jobs, like using time wisely, exercis­ing responsibility, and not letting the group down.</a:t>
            </a:r>
          </a:p>
          <a:p>
            <a:pPr>
              <a:defRPr/>
            </a:pPr>
            <a:r>
              <a:rPr lang="en-US" dirty="0" smtClean="0">
                <a:solidFill>
                  <a:schemeClr val="tx1">
                    <a:lumMod val="50000"/>
                  </a:schemeClr>
                </a:solidFill>
              </a:rPr>
              <a:t>We learned that when the real world is the source of evaluation, you had better have your act together.</a:t>
            </a:r>
          </a:p>
          <a:p>
            <a:pPr>
              <a:defRPr/>
            </a:pPr>
            <a:r>
              <a:rPr lang="en-US" dirty="0" smtClean="0">
                <a:solidFill>
                  <a:schemeClr val="tx1">
                    <a:lumMod val="50000"/>
                  </a:schemeClr>
                </a:solidFill>
              </a:rPr>
              <a:t>Yes, enjoyed it, felt like I had more responsibility.</a:t>
            </a:r>
          </a:p>
          <a:p>
            <a:pPr>
              <a:defRPr/>
            </a:pPr>
            <a:endParaRPr lang="en-US" dirty="0" smtClean="0">
              <a:solidFill>
                <a:schemeClr val="tx1">
                  <a:lumMod val="50000"/>
                </a:schemeClr>
              </a:solidFill>
            </a:endParaRPr>
          </a:p>
          <a:p>
            <a:pPr>
              <a:defRPr/>
            </a:pPr>
            <a:endParaRPr lang="en-US" dirty="0" smtClean="0">
              <a:solidFill>
                <a:schemeClr val="tx1">
                  <a:lumMod val="50000"/>
                </a:schemeClr>
              </a:solidFill>
            </a:endParaRPr>
          </a:p>
          <a:p>
            <a:pPr>
              <a:defRPr/>
            </a:pPr>
            <a:endParaRPr lang="en-US"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838200" y="2362200"/>
            <a:ext cx="7693025" cy="3352800"/>
          </a:xfrm>
        </p:spPr>
        <p:txBody>
          <a:bodyPr/>
          <a:lstStyle/>
          <a:p>
            <a:pPr>
              <a:defRPr/>
            </a:pPr>
            <a:r>
              <a:rPr lang="en-US" sz="3200" dirty="0" smtClean="0">
                <a:solidFill>
                  <a:schemeClr val="tx1">
                    <a:lumMod val="50000"/>
                  </a:schemeClr>
                </a:solidFill>
              </a:rPr>
              <a:t> I liked it, got a lot of ideas out, but did need some guidance some times.</a:t>
            </a:r>
          </a:p>
          <a:p>
            <a:pPr>
              <a:defRPr/>
            </a:pPr>
            <a:r>
              <a:rPr lang="en-US" sz="3200" dirty="0" smtClean="0">
                <a:solidFill>
                  <a:schemeClr val="tx1">
                    <a:lumMod val="50000"/>
                  </a:schemeClr>
                </a:solidFill>
              </a:rPr>
              <a:t>Like the idea of going off on our own to research everything possible instead of being limited by teacher specification.</a:t>
            </a: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a:lstStyle/>
          <a:p>
            <a:pPr algn="ctr">
              <a:defRPr/>
            </a:pPr>
            <a:r>
              <a:rPr lang="en-US" dirty="0" smtClean="0">
                <a:solidFill>
                  <a:schemeClr val="tx1">
                    <a:lumMod val="50000"/>
                  </a:schemeClr>
                </a:solidFill>
              </a:rPr>
              <a:t>Benefits Described by Students</a:t>
            </a:r>
            <a:endParaRPr lang="en-US" dirty="0">
              <a:solidFill>
                <a:schemeClr val="tx1">
                  <a:lumMod val="50000"/>
                </a:schemeClr>
              </a:solidFill>
            </a:endParaRPr>
          </a:p>
        </p:txBody>
      </p:sp>
      <p:sp>
        <p:nvSpPr>
          <p:cNvPr id="3" name="Content Placeholder 2"/>
          <p:cNvSpPr>
            <a:spLocks noGrp="1"/>
          </p:cNvSpPr>
          <p:nvPr>
            <p:ph idx="1"/>
          </p:nvPr>
        </p:nvSpPr>
        <p:spPr>
          <a:xfrm>
            <a:off x="914400" y="1981200"/>
            <a:ext cx="7693025" cy="3810000"/>
          </a:xfrm>
        </p:spPr>
        <p:txBody>
          <a:bodyPr/>
          <a:lstStyle/>
          <a:p>
            <a:pPr>
              <a:defRPr/>
            </a:pPr>
            <a:r>
              <a:rPr lang="en-US" sz="3200" dirty="0" smtClean="0">
                <a:solidFill>
                  <a:schemeClr val="tx1">
                    <a:lumMod val="50000"/>
                  </a:schemeClr>
                </a:solidFill>
              </a:rPr>
              <a:t>Communicating with outside sources, and making contacts for information.</a:t>
            </a:r>
          </a:p>
          <a:p>
            <a:pPr>
              <a:defRPr/>
            </a:pPr>
            <a:r>
              <a:rPr lang="en-US" sz="3200" dirty="0" smtClean="0">
                <a:solidFill>
                  <a:schemeClr val="tx1">
                    <a:lumMod val="50000"/>
                  </a:schemeClr>
                </a:solidFill>
              </a:rPr>
              <a:t>How to communicate and work with the corporate world, make contacts.  How to write, how to work with other people in groups</a:t>
            </a:r>
          </a:p>
          <a:p>
            <a:pPr>
              <a:defRPr/>
            </a:pPr>
            <a:r>
              <a:rPr lang="en-US" sz="3200" dirty="0" smtClean="0">
                <a:solidFill>
                  <a:schemeClr val="tx1">
                    <a:lumMod val="50000"/>
                  </a:schemeClr>
                </a:solidFill>
              </a:rPr>
              <a:t>How to be a leader.</a:t>
            </a:r>
          </a:p>
          <a:p>
            <a:pPr>
              <a:buFont typeface="Wingdings" pitchFamily="2" charset="2"/>
              <a:buNone/>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smtClean="0">
              <a:solidFill>
                <a:schemeClr val="tx1">
                  <a:lumMod val="50000"/>
                </a:schemeClr>
              </a:solidFill>
            </a:endParaRPr>
          </a:p>
          <a:p>
            <a:pPr>
              <a:defRPr/>
            </a:pPr>
            <a:endParaRPr lang="en-US" sz="32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0" y="1981200"/>
            <a:ext cx="8839200" cy="2677656"/>
          </a:xfrm>
          <a:prstGeom prst="rect">
            <a:avLst/>
          </a:prstGeom>
          <a:noFill/>
          <a:ln w="9525">
            <a:noFill/>
            <a:miter lim="800000"/>
            <a:headEnd/>
            <a:tailEnd/>
          </a:ln>
        </p:spPr>
        <p:txBody>
          <a:bodyPr>
            <a:spAutoFit/>
          </a:bodyPr>
          <a:lstStyle/>
          <a:p>
            <a:pPr algn="ctr"/>
            <a:r>
              <a:rPr lang="en-US" sz="2800" dirty="0"/>
              <a:t>The teacher plays the role of facilitator, working with students to frame worthwhile questions, structuring meaningful tasks, coaching both knowledge development and social skills, and carefully assessing what students have learned from the experience. </a:t>
            </a:r>
            <a:endParaRPr lang="en-US" sz="2800" dirty="0" smtClean="0"/>
          </a:p>
          <a:p>
            <a:pPr algn="ctr"/>
            <a:endParaRPr lang="en-US" sz="2800" dirty="0"/>
          </a:p>
        </p:txBody>
      </p:sp>
      <p:sp>
        <p:nvSpPr>
          <p:cNvPr id="23555" name="Rectangle 4"/>
          <p:cNvSpPr>
            <a:spLocks noChangeArrowheads="1"/>
          </p:cNvSpPr>
          <p:nvPr/>
        </p:nvSpPr>
        <p:spPr bwMode="auto">
          <a:xfrm>
            <a:off x="304800" y="457200"/>
            <a:ext cx="8534400" cy="523220"/>
          </a:xfrm>
          <a:prstGeom prst="rect">
            <a:avLst/>
          </a:prstGeom>
          <a:noFill/>
          <a:ln w="9525">
            <a:noFill/>
            <a:miter lim="800000"/>
            <a:headEnd/>
            <a:tailEnd/>
          </a:ln>
        </p:spPr>
        <p:txBody>
          <a:bodyPr>
            <a:spAutoFit/>
          </a:bodyPr>
          <a:lstStyle/>
          <a:p>
            <a:pPr algn="ctr"/>
            <a:r>
              <a:rPr lang="en-US" sz="2800" b="1" dirty="0" smtClean="0"/>
              <a:t>Teacher and Student Role in PBL</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ChangeArrowheads="1"/>
          </p:cNvSpPr>
          <p:nvPr/>
        </p:nvSpPr>
        <p:spPr bwMode="auto">
          <a:xfrm>
            <a:off x="0" y="1981200"/>
            <a:ext cx="8839200" cy="3108543"/>
          </a:xfrm>
          <a:prstGeom prst="rect">
            <a:avLst/>
          </a:prstGeom>
          <a:noFill/>
          <a:ln w="9525">
            <a:noFill/>
            <a:miter lim="800000"/>
            <a:headEnd/>
            <a:tailEnd/>
          </a:ln>
        </p:spPr>
        <p:txBody>
          <a:bodyPr>
            <a:spAutoFit/>
          </a:bodyPr>
          <a:lstStyle/>
          <a:p>
            <a:pPr algn="ctr"/>
            <a:r>
              <a:rPr lang="en-US" sz="2800" dirty="0" smtClean="0"/>
              <a:t> Students are at the center of the work to be accomplished. The classroom environment is student centered, not teacher directed. Students are responsible for brainstorming, solving problems, working together, documenting, evaluating their progress and presenting their findings. </a:t>
            </a:r>
          </a:p>
          <a:p>
            <a:pPr algn="ctr"/>
            <a:endParaRPr lang="en-US" sz="2800" dirty="0"/>
          </a:p>
        </p:txBody>
      </p:sp>
      <p:sp>
        <p:nvSpPr>
          <p:cNvPr id="23555" name="Rectangle 4"/>
          <p:cNvSpPr>
            <a:spLocks noChangeArrowheads="1"/>
          </p:cNvSpPr>
          <p:nvPr/>
        </p:nvSpPr>
        <p:spPr bwMode="auto">
          <a:xfrm>
            <a:off x="304800" y="457200"/>
            <a:ext cx="8534400" cy="523220"/>
          </a:xfrm>
          <a:prstGeom prst="rect">
            <a:avLst/>
          </a:prstGeom>
          <a:noFill/>
          <a:ln w="9525">
            <a:noFill/>
            <a:miter lim="800000"/>
            <a:headEnd/>
            <a:tailEnd/>
          </a:ln>
        </p:spPr>
        <p:txBody>
          <a:bodyPr>
            <a:spAutoFit/>
          </a:bodyPr>
          <a:lstStyle/>
          <a:p>
            <a:pPr algn="ctr"/>
            <a:r>
              <a:rPr lang="en-US" sz="2800" b="1" dirty="0" smtClean="0"/>
              <a:t>Teacher and Student Role in PBL</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981200"/>
          <a:ext cx="8458200" cy="3186703"/>
        </p:xfrm>
        <a:graphic>
          <a:graphicData uri="http://schemas.openxmlformats.org/drawingml/2006/table">
            <a:tbl>
              <a:tblPr/>
              <a:tblGrid>
                <a:gridCol w="2819400"/>
                <a:gridCol w="2819400"/>
                <a:gridCol w="2819400"/>
              </a:tblGrid>
              <a:tr h="989057">
                <a:tc>
                  <a:txBody>
                    <a:bodyPr/>
                    <a:lstStyle/>
                    <a:p>
                      <a:pPr marL="0" marR="0" algn="l">
                        <a:lnSpc>
                          <a:spcPct val="115000"/>
                        </a:lnSpc>
                        <a:spcBef>
                          <a:spcPts val="0"/>
                        </a:spcBef>
                        <a:spcAft>
                          <a:spcPts val="1000"/>
                        </a:spcAft>
                      </a:pPr>
                      <a:r>
                        <a:rPr lang="en-US" sz="20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35143">
                <a:tc>
                  <a:txBody>
                    <a:bodyPr/>
                    <a:lstStyle/>
                    <a:p>
                      <a:pPr marL="0" marR="0" algn="l">
                        <a:lnSpc>
                          <a:spcPct val="115000"/>
                        </a:lnSpc>
                        <a:spcBef>
                          <a:spcPts val="0"/>
                        </a:spcBef>
                        <a:spcAft>
                          <a:spcPts val="1000"/>
                        </a:spcAft>
                      </a:pPr>
                      <a:endParaRPr lang="en-US" sz="2000" dirty="0">
                        <a:latin typeface="Calibri"/>
                        <a:ea typeface="Calibri"/>
                        <a:cs typeface="Times New Roman"/>
                      </a:endParaRPr>
                    </a:p>
                    <a:p>
                      <a:pPr marL="0" marR="0" algn="l">
                        <a:lnSpc>
                          <a:spcPct val="115000"/>
                        </a:lnSpc>
                        <a:spcBef>
                          <a:spcPts val="0"/>
                        </a:spcBef>
                        <a:spcAft>
                          <a:spcPts val="1000"/>
                        </a:spcAft>
                      </a:pPr>
                      <a:r>
                        <a:rPr lang="en-US" sz="2000" dirty="0">
                          <a:latin typeface="Calibri"/>
                          <a:ea typeface="Calibri"/>
                          <a:cs typeface="Times New Roman"/>
                        </a:rPr>
                        <a:t>Focus of Curriculum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Content Coverage </a:t>
                      </a:r>
                    </a:p>
                    <a:p>
                      <a:pPr marL="0" marR="0" algn="l">
                        <a:lnSpc>
                          <a:spcPct val="115000"/>
                        </a:lnSpc>
                        <a:spcBef>
                          <a:spcPts val="0"/>
                        </a:spcBef>
                        <a:spcAft>
                          <a:spcPts val="1000"/>
                        </a:spcAft>
                      </a:pPr>
                      <a:r>
                        <a:rPr lang="en-US" sz="2000" dirty="0">
                          <a:latin typeface="Calibri"/>
                          <a:ea typeface="Calibri"/>
                          <a:cs typeface="Times New Roman"/>
                        </a:rPr>
                        <a:t>Knowledge of Facts</a:t>
                      </a:r>
                    </a:p>
                    <a:p>
                      <a:pPr marL="0" marR="0" algn="l">
                        <a:lnSpc>
                          <a:spcPct val="115000"/>
                        </a:lnSpc>
                        <a:spcBef>
                          <a:spcPts val="0"/>
                        </a:spcBef>
                        <a:spcAft>
                          <a:spcPts val="1000"/>
                        </a:spcAft>
                      </a:pPr>
                      <a:r>
                        <a:rPr lang="en-US" sz="2000" dirty="0">
                          <a:latin typeface="Calibri"/>
                          <a:ea typeface="Calibri"/>
                          <a:cs typeface="Times New Roman"/>
                        </a:rPr>
                        <a:t>Learning “building-blocks skills in isolation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Depth of Understanding</a:t>
                      </a:r>
                    </a:p>
                    <a:p>
                      <a:pPr marL="0" marR="0" algn="l">
                        <a:lnSpc>
                          <a:spcPct val="115000"/>
                        </a:lnSpc>
                        <a:spcBef>
                          <a:spcPts val="0"/>
                        </a:spcBef>
                        <a:spcAft>
                          <a:spcPts val="1000"/>
                        </a:spcAft>
                      </a:pPr>
                      <a:r>
                        <a:rPr lang="en-US" sz="2000" dirty="0">
                          <a:latin typeface="Calibri"/>
                          <a:ea typeface="Calibri"/>
                          <a:cs typeface="Times New Roman"/>
                        </a:rPr>
                        <a:t>Comprehension of Concepts and Principles </a:t>
                      </a:r>
                    </a:p>
                    <a:p>
                      <a:pPr marL="0" marR="0" algn="l">
                        <a:lnSpc>
                          <a:spcPct val="115000"/>
                        </a:lnSpc>
                        <a:spcBef>
                          <a:spcPts val="0"/>
                        </a:spcBef>
                        <a:spcAft>
                          <a:spcPts val="600"/>
                        </a:spcAft>
                      </a:pPr>
                      <a:r>
                        <a:rPr lang="en-US" sz="2000" dirty="0">
                          <a:latin typeface="Calibri"/>
                          <a:ea typeface="Calibri"/>
                          <a:cs typeface="Times New Roman"/>
                        </a:rPr>
                        <a:t>Development of complex problem-solving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AutoShape 2"/>
          <p:cNvSpPr>
            <a:spLocks noGrp="1" noChangeArrowheads="1"/>
          </p:cNvSpPr>
          <p:nvPr>
            <p:ph type="title"/>
          </p:nvPr>
        </p:nvSpPr>
        <p:spPr/>
        <p:txBody>
          <a:bodyPr/>
          <a:lstStyle/>
          <a:p>
            <a:pPr eaLnBrk="1" hangingPunct="1"/>
            <a:r>
              <a:rPr lang="en-US" sz="3200" dirty="0" smtClean="0"/>
              <a:t>What are the differences between Project Based and Problem Based Learning?</a:t>
            </a:r>
          </a:p>
        </p:txBody>
      </p:sp>
      <p:sp>
        <p:nvSpPr>
          <p:cNvPr id="121859" name="Rectangle 3"/>
          <p:cNvSpPr>
            <a:spLocks noGrp="1" noChangeArrowheads="1"/>
          </p:cNvSpPr>
          <p:nvPr>
            <p:ph type="body" idx="1"/>
          </p:nvPr>
        </p:nvSpPr>
        <p:spPr/>
        <p:txBody>
          <a:bodyPr/>
          <a:lstStyle/>
          <a:p>
            <a:pPr eaLnBrk="1" hangingPunct="1"/>
            <a:r>
              <a:rPr lang="en-US" sz="2400" dirty="0" smtClean="0"/>
              <a:t>In Project based learning, the students define the purpose for creating an end product.  </a:t>
            </a:r>
          </a:p>
          <a:p>
            <a:pPr eaLnBrk="1" hangingPunct="1"/>
            <a:r>
              <a:rPr lang="en-US" sz="2400" dirty="0" smtClean="0"/>
              <a:t>In Problem based learning, the students are presented with a problem to solve.</a:t>
            </a:r>
          </a:p>
          <a:p>
            <a:pPr eaLnBrk="1" hangingPunct="1"/>
            <a:r>
              <a:rPr lang="en-US" sz="2400" dirty="0" smtClean="0"/>
              <a:t>In Project based learning, the students present their conclusion and there is an end product. </a:t>
            </a:r>
          </a:p>
          <a:p>
            <a:pPr eaLnBrk="1" hangingPunct="1"/>
            <a:r>
              <a:rPr lang="en-US" sz="2400" dirty="0" smtClean="0"/>
              <a:t>In Problem based learning, when the students present their conclusion, there may or may not be an end product.</a:t>
            </a:r>
          </a:p>
          <a:p>
            <a:pPr eaLnBrk="1" hangingPunct="1"/>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1859">
                                            <p:txEl>
                                              <p:pRg st="0" end="0"/>
                                            </p:txEl>
                                          </p:spTgt>
                                        </p:tgtEl>
                                        <p:attrNameLst>
                                          <p:attrName>style.visibility</p:attrName>
                                        </p:attrNameLst>
                                      </p:cBhvr>
                                      <p:to>
                                        <p:strVal val="visible"/>
                                      </p:to>
                                    </p:set>
                                    <p:anim calcmode="lin" valueType="num">
                                      <p:cBhvr additive="base">
                                        <p:cTn id="7" dur="1000" fill="hold"/>
                                        <p:tgtEl>
                                          <p:spTgt spid="121859">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2185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1859">
                                            <p:txEl>
                                              <p:pRg st="1" end="1"/>
                                            </p:txEl>
                                          </p:spTgt>
                                        </p:tgtEl>
                                        <p:attrNameLst>
                                          <p:attrName>style.visibility</p:attrName>
                                        </p:attrNameLst>
                                      </p:cBhvr>
                                      <p:to>
                                        <p:strVal val="visible"/>
                                      </p:to>
                                    </p:set>
                                    <p:anim calcmode="lin" valueType="num">
                                      <p:cBhvr additive="base">
                                        <p:cTn id="11" dur="1000" fill="hold"/>
                                        <p:tgtEl>
                                          <p:spTgt spid="121859">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12185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1859">
                                            <p:txEl>
                                              <p:pRg st="2" end="2"/>
                                            </p:txEl>
                                          </p:spTgt>
                                        </p:tgtEl>
                                        <p:attrNameLst>
                                          <p:attrName>style.visibility</p:attrName>
                                        </p:attrNameLst>
                                      </p:cBhvr>
                                      <p:to>
                                        <p:strVal val="visible"/>
                                      </p:to>
                                    </p:set>
                                    <p:anim calcmode="lin" valueType="num">
                                      <p:cBhvr additive="base">
                                        <p:cTn id="15" dur="1000" fill="hold"/>
                                        <p:tgtEl>
                                          <p:spTgt spid="121859">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12185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1859">
                                            <p:txEl>
                                              <p:pRg st="3" end="3"/>
                                            </p:txEl>
                                          </p:spTgt>
                                        </p:tgtEl>
                                        <p:attrNameLst>
                                          <p:attrName>style.visibility</p:attrName>
                                        </p:attrNameLst>
                                      </p:cBhvr>
                                      <p:to>
                                        <p:strVal val="visible"/>
                                      </p:to>
                                    </p:set>
                                    <p:anim calcmode="lin" valueType="num">
                                      <p:cBhvr additive="base">
                                        <p:cTn id="19" dur="1000" fill="hold"/>
                                        <p:tgtEl>
                                          <p:spTgt spid="121859">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1218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2895600"/>
          <a:ext cx="8305800" cy="3408680"/>
        </p:xfrm>
        <a:graphic>
          <a:graphicData uri="http://schemas.openxmlformats.org/drawingml/2006/table">
            <a:tbl>
              <a:tblPr/>
              <a:tblGrid>
                <a:gridCol w="2768600"/>
                <a:gridCol w="2768600"/>
                <a:gridCol w="27686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Scope and Sequence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fixed curriculum</a:t>
                      </a:r>
                    </a:p>
                    <a:p>
                      <a:pPr marL="0" marR="0" algn="l">
                        <a:lnSpc>
                          <a:spcPct val="115000"/>
                        </a:lnSpc>
                        <a:spcBef>
                          <a:spcPts val="0"/>
                        </a:spcBef>
                        <a:spcAft>
                          <a:spcPts val="1000"/>
                        </a:spcAft>
                      </a:pPr>
                      <a:r>
                        <a:rPr lang="en-US" sz="1800">
                          <a:latin typeface="Calibri"/>
                          <a:ea typeface="Calibri"/>
                          <a:cs typeface="Times New Roman"/>
                        </a:rPr>
                        <a:t>Proceeds unit by unit</a:t>
                      </a:r>
                    </a:p>
                    <a:p>
                      <a:pPr marL="0" marR="0" algn="l">
                        <a:lnSpc>
                          <a:spcPct val="115000"/>
                        </a:lnSpc>
                        <a:spcBef>
                          <a:spcPts val="0"/>
                        </a:spcBef>
                        <a:spcAft>
                          <a:spcPts val="1000"/>
                        </a:spcAft>
                      </a:pPr>
                      <a:r>
                        <a:rPr lang="en-US" sz="1800">
                          <a:latin typeface="Calibri"/>
                          <a:ea typeface="Calibri"/>
                          <a:cs typeface="Times New Roman"/>
                        </a:rPr>
                        <a:t>Narrow, discipline-based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student interest </a:t>
                      </a:r>
                    </a:p>
                    <a:p>
                      <a:pPr marL="0" marR="0" algn="l">
                        <a:lnSpc>
                          <a:spcPct val="115000"/>
                        </a:lnSpc>
                        <a:spcBef>
                          <a:spcPts val="0"/>
                        </a:spcBef>
                        <a:spcAft>
                          <a:spcPts val="0"/>
                        </a:spcAft>
                      </a:pPr>
                      <a:r>
                        <a:rPr lang="en-US" sz="1800">
                          <a:latin typeface="Calibri"/>
                          <a:ea typeface="Calibri"/>
                          <a:cs typeface="Times New Roman"/>
                        </a:rPr>
                        <a:t>Large units composed of complex problems or real-world issues</a:t>
                      </a:r>
                    </a:p>
                    <a:p>
                      <a:pPr marL="0" marR="0" algn="l">
                        <a:lnSpc>
                          <a:spcPct val="115000"/>
                        </a:lnSpc>
                        <a:spcBef>
                          <a:spcPts val="0"/>
                        </a:spcBef>
                        <a:spcAft>
                          <a:spcPts val="1000"/>
                        </a:spcAft>
                      </a:pPr>
                      <a:r>
                        <a:rPr lang="en-US" sz="1800">
                          <a:latin typeface="Calibri"/>
                          <a:ea typeface="Calibri"/>
                          <a:cs typeface="Times New Roman"/>
                        </a:rPr>
                        <a:t>Broad, interdisciplinary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Lecturer and director of instruction</a:t>
                      </a:r>
                    </a:p>
                    <a:p>
                      <a:pPr marL="0" marR="0" algn="l">
                        <a:lnSpc>
                          <a:spcPct val="115000"/>
                        </a:lnSpc>
                        <a:spcBef>
                          <a:spcPts val="0"/>
                        </a:spcBef>
                        <a:spcAft>
                          <a:spcPts val="1000"/>
                        </a:spcAft>
                      </a:pPr>
                      <a:r>
                        <a:rPr lang="en-US" sz="180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457200" y="2057400"/>
          <a:ext cx="8305800" cy="842772"/>
        </p:xfrm>
        <a:graphic>
          <a:graphicData uri="http://schemas.openxmlformats.org/drawingml/2006/table">
            <a:tbl>
              <a:tblPr/>
              <a:tblGrid>
                <a:gridCol w="2768600"/>
                <a:gridCol w="2768600"/>
                <a:gridCol w="2768600"/>
              </a:tblGrid>
              <a:tr h="842772">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62000" y="1295400"/>
          <a:ext cx="7772400" cy="1022604"/>
        </p:xfrm>
        <a:graphic>
          <a:graphicData uri="http://schemas.openxmlformats.org/drawingml/2006/table">
            <a:tbl>
              <a:tblPr/>
              <a:tblGrid>
                <a:gridCol w="2590800"/>
                <a:gridCol w="2590800"/>
                <a:gridCol w="2590800"/>
              </a:tblGrid>
              <a:tr h="1022604">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aphicFrame>
        <p:nvGraphicFramePr>
          <p:cNvPr id="3" name="Table 2"/>
          <p:cNvGraphicFramePr>
            <a:graphicFrameLocks noGrp="1"/>
          </p:cNvGraphicFramePr>
          <p:nvPr/>
        </p:nvGraphicFramePr>
        <p:xfrm>
          <a:off x="762000" y="2362200"/>
          <a:ext cx="7772400" cy="3662680"/>
        </p:xfrm>
        <a:graphic>
          <a:graphicData uri="http://schemas.openxmlformats.org/drawingml/2006/table">
            <a:tbl>
              <a:tblPr/>
              <a:tblGrid>
                <a:gridCol w="2590800"/>
                <a:gridCol w="2590800"/>
                <a:gridCol w="25908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Lecturer and director of instruction</a:t>
                      </a:r>
                    </a:p>
                    <a:p>
                      <a:pPr marL="0" marR="0" algn="l">
                        <a:lnSpc>
                          <a:spcPct val="115000"/>
                        </a:lnSpc>
                        <a:spcBef>
                          <a:spcPts val="0"/>
                        </a:spcBef>
                        <a:spcAft>
                          <a:spcPts val="1000"/>
                        </a:spcAft>
                      </a:pPr>
                      <a:r>
                        <a:rPr lang="en-US" sz="1800" dirty="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Focus of assessment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Products</a:t>
                      </a:r>
                    </a:p>
                    <a:p>
                      <a:pPr marL="0" marR="0" algn="l">
                        <a:lnSpc>
                          <a:spcPct val="115000"/>
                        </a:lnSpc>
                        <a:spcBef>
                          <a:spcPts val="0"/>
                        </a:spcBef>
                        <a:spcAft>
                          <a:spcPts val="1000"/>
                        </a:spcAft>
                      </a:pPr>
                      <a:r>
                        <a:rPr lang="en-US" sz="1800">
                          <a:latin typeface="Calibri"/>
                          <a:ea typeface="Calibri"/>
                          <a:cs typeface="Times New Roman"/>
                        </a:rPr>
                        <a:t>Test scores </a:t>
                      </a:r>
                    </a:p>
                    <a:p>
                      <a:pPr marL="0" marR="0" algn="l">
                        <a:lnSpc>
                          <a:spcPct val="115000"/>
                        </a:lnSpc>
                        <a:spcBef>
                          <a:spcPts val="0"/>
                        </a:spcBef>
                        <a:spcAft>
                          <a:spcPts val="1000"/>
                        </a:spcAft>
                      </a:pPr>
                      <a:r>
                        <a:rPr lang="en-US" sz="1800">
                          <a:latin typeface="Calibri"/>
                          <a:ea typeface="Calibri"/>
                          <a:cs typeface="Times New Roman"/>
                        </a:rPr>
                        <a:t>Comparison with others</a:t>
                      </a:r>
                    </a:p>
                    <a:p>
                      <a:pPr marL="0" marR="0" algn="l">
                        <a:lnSpc>
                          <a:spcPct val="115000"/>
                        </a:lnSpc>
                        <a:spcBef>
                          <a:spcPts val="0"/>
                        </a:spcBef>
                        <a:spcAft>
                          <a:spcPts val="1000"/>
                        </a:spcAft>
                      </a:pPr>
                      <a:r>
                        <a:rPr lang="en-US" sz="1800">
                          <a:latin typeface="Calibri"/>
                          <a:ea typeface="Calibri"/>
                          <a:cs typeface="Times New Roman"/>
                        </a:rPr>
                        <a:t>Reproduction of 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Process and products</a:t>
                      </a:r>
                    </a:p>
                    <a:p>
                      <a:pPr marL="0" marR="0" algn="l">
                        <a:lnSpc>
                          <a:spcPct val="115000"/>
                        </a:lnSpc>
                        <a:spcBef>
                          <a:spcPts val="0"/>
                        </a:spcBef>
                        <a:spcAft>
                          <a:spcPts val="1000"/>
                        </a:spcAft>
                      </a:pPr>
                      <a:r>
                        <a:rPr lang="en-US" sz="1800" dirty="0">
                          <a:latin typeface="Calibri"/>
                          <a:ea typeface="Calibri"/>
                          <a:cs typeface="Times New Roman"/>
                        </a:rPr>
                        <a:t>Tangible accomplishments</a:t>
                      </a:r>
                    </a:p>
                    <a:p>
                      <a:pPr marL="0" marR="0" algn="l">
                        <a:lnSpc>
                          <a:spcPct val="115000"/>
                        </a:lnSpc>
                        <a:spcBef>
                          <a:spcPts val="0"/>
                        </a:spcBef>
                        <a:spcAft>
                          <a:spcPts val="1000"/>
                        </a:spcAft>
                      </a:pPr>
                      <a:r>
                        <a:rPr lang="en-US" sz="1800" dirty="0">
                          <a:latin typeface="Calibri"/>
                          <a:ea typeface="Calibri"/>
                          <a:cs typeface="Times New Roman"/>
                        </a:rPr>
                        <a:t>Criterion performance and gains over time</a:t>
                      </a:r>
                    </a:p>
                    <a:p>
                      <a:pPr marL="0" marR="0" algn="l">
                        <a:lnSpc>
                          <a:spcPct val="115000"/>
                        </a:lnSpc>
                        <a:spcBef>
                          <a:spcPts val="0"/>
                        </a:spcBef>
                        <a:spcAft>
                          <a:spcPts val="1000"/>
                        </a:spcAft>
                      </a:pPr>
                      <a:r>
                        <a:rPr lang="en-US" sz="1800" dirty="0">
                          <a:latin typeface="Calibri"/>
                          <a:ea typeface="Calibri"/>
                          <a:cs typeface="Times New Roman"/>
                        </a:rPr>
                        <a:t>Demonstration of understanding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2057400"/>
          <a:ext cx="8229600" cy="4166616"/>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Materials of instruction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Texts, lectures and presentations</a:t>
                      </a:r>
                    </a:p>
                    <a:p>
                      <a:pPr marL="0" marR="0" algn="l">
                        <a:lnSpc>
                          <a:spcPct val="115000"/>
                        </a:lnSpc>
                        <a:spcBef>
                          <a:spcPts val="0"/>
                        </a:spcBef>
                        <a:spcAft>
                          <a:spcPts val="1000"/>
                        </a:spcAft>
                      </a:pPr>
                      <a:r>
                        <a:rPr lang="en-US" sz="1800" dirty="0">
                          <a:latin typeface="Calibri"/>
                          <a:ea typeface="Calibri"/>
                          <a:cs typeface="Times New Roman"/>
                        </a:rPr>
                        <a:t>Teacher-developed exercises sheets and activities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Direct or original sources: printed materials, interviews, documents and other sources</a:t>
                      </a:r>
                    </a:p>
                    <a:p>
                      <a:pPr marL="0" marR="0" algn="l">
                        <a:lnSpc>
                          <a:spcPct val="115000"/>
                        </a:lnSpc>
                        <a:spcBef>
                          <a:spcPts val="0"/>
                        </a:spcBef>
                        <a:spcAft>
                          <a:spcPts val="1000"/>
                        </a:spcAft>
                      </a:pPr>
                      <a:r>
                        <a:rPr lang="en-US" sz="1800">
                          <a:latin typeface="Calibri"/>
                          <a:ea typeface="Calibri"/>
                          <a:cs typeface="Times New Roman"/>
                        </a:rPr>
                        <a:t>Data and materials developed by students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Use of Technology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Ancillary, peripheral</a:t>
                      </a:r>
                    </a:p>
                    <a:p>
                      <a:pPr marL="0" marR="0" algn="l">
                        <a:lnSpc>
                          <a:spcPct val="115000"/>
                        </a:lnSpc>
                        <a:spcBef>
                          <a:spcPts val="0"/>
                        </a:spcBef>
                        <a:spcAft>
                          <a:spcPts val="1000"/>
                        </a:spcAft>
                      </a:pPr>
                      <a:r>
                        <a:rPr lang="en-US" sz="1800" dirty="0">
                          <a:latin typeface="Calibri"/>
                          <a:ea typeface="Calibri"/>
                          <a:cs typeface="Times New Roman"/>
                        </a:rPr>
                        <a:t>Administered by teachers</a:t>
                      </a:r>
                    </a:p>
                    <a:p>
                      <a:pPr marL="0" marR="0" algn="l">
                        <a:lnSpc>
                          <a:spcPct val="115000"/>
                        </a:lnSpc>
                        <a:spcBef>
                          <a:spcPts val="0"/>
                        </a:spcBef>
                        <a:spcAft>
                          <a:spcPts val="1000"/>
                        </a:spcAft>
                      </a:pPr>
                      <a:r>
                        <a:rPr lang="en-US" sz="1800" dirty="0">
                          <a:latin typeface="Calibri"/>
                          <a:ea typeface="Calibri"/>
                          <a:cs typeface="Times New Roman"/>
                        </a:rPr>
                        <a:t>Useful for enhancing teacher’ presentation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Central, integral</a:t>
                      </a:r>
                    </a:p>
                    <a:p>
                      <a:pPr marL="0" marR="0" algn="l">
                        <a:lnSpc>
                          <a:spcPct val="115000"/>
                        </a:lnSpc>
                        <a:spcBef>
                          <a:spcPts val="0"/>
                        </a:spcBef>
                        <a:spcAft>
                          <a:spcPts val="1000"/>
                        </a:spcAft>
                      </a:pPr>
                      <a:r>
                        <a:rPr lang="en-US" sz="1800" dirty="0">
                          <a:latin typeface="Calibri"/>
                          <a:ea typeface="Calibri"/>
                          <a:cs typeface="Times New Roman"/>
                        </a:rPr>
                        <a:t>Directed by students</a:t>
                      </a:r>
                    </a:p>
                    <a:p>
                      <a:pPr marL="0" marR="0" algn="l">
                        <a:lnSpc>
                          <a:spcPct val="115000"/>
                        </a:lnSpc>
                        <a:spcBef>
                          <a:spcPts val="0"/>
                        </a:spcBef>
                        <a:spcAft>
                          <a:spcPts val="1000"/>
                        </a:spcAft>
                      </a:pPr>
                      <a:r>
                        <a:rPr lang="en-US" sz="1800" dirty="0">
                          <a:latin typeface="Calibri"/>
                          <a:ea typeface="Calibri"/>
                          <a:cs typeface="Times New Roman"/>
                        </a:rPr>
                        <a:t>Useful for enhancing student presentation or amplifying student capabilities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304800" y="1371600"/>
          <a:ext cx="8229600" cy="630936"/>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763000" cy="6494085"/>
          </a:xfrm>
          <a:prstGeom prst="rect">
            <a:avLst/>
          </a:prstGeom>
          <a:noFill/>
        </p:spPr>
        <p:txBody>
          <a:bodyPr wrap="square" rtlCol="0">
            <a:spAutoFit/>
          </a:bodyPr>
          <a:lstStyle/>
          <a:p>
            <a:pPr algn="ctr"/>
            <a:r>
              <a:rPr lang="en-US" sz="3200" dirty="0" smtClean="0"/>
              <a:t>Using your classroom, the school or the local community as a context for learning, design your own PBL Scenario</a:t>
            </a:r>
          </a:p>
          <a:p>
            <a:pPr algn="ctr"/>
            <a:r>
              <a:rPr lang="en-US" sz="3200" dirty="0" smtClean="0"/>
              <a:t>Include the following components:</a:t>
            </a:r>
          </a:p>
          <a:p>
            <a:pPr algn="ctr"/>
            <a:endParaRPr lang="en-US" sz="3200" dirty="0" smtClean="0"/>
          </a:p>
          <a:p>
            <a:r>
              <a:rPr lang="en-US" sz="3200" dirty="0" smtClean="0"/>
              <a:t>1. Background Information to engage students</a:t>
            </a:r>
          </a:p>
          <a:p>
            <a:r>
              <a:rPr lang="en-US" sz="3200" dirty="0" smtClean="0"/>
              <a:t>2. Student Relevance </a:t>
            </a:r>
          </a:p>
          <a:p>
            <a:r>
              <a:rPr lang="en-US" sz="3200" dirty="0" smtClean="0"/>
              <a:t>3. Scenario</a:t>
            </a:r>
          </a:p>
          <a:p>
            <a:r>
              <a:rPr lang="en-US" sz="3200" dirty="0" smtClean="0"/>
              <a:t>4. At least one CCC standard or a skill that you want to address</a:t>
            </a:r>
          </a:p>
          <a:p>
            <a:endParaRPr lang="en-US" sz="3200" dirty="0" smtClean="0"/>
          </a:p>
          <a:p>
            <a:r>
              <a:rPr lang="en-US" sz="3200" dirty="0" err="1" smtClean="0"/>
              <a:t>UbD</a:t>
            </a:r>
            <a:r>
              <a:rPr lang="en-US" sz="3200" dirty="0" smtClean="0"/>
              <a:t> lesson plan template found at </a:t>
            </a:r>
            <a:r>
              <a:rPr lang="en-US" sz="3200" dirty="0" smtClean="0">
                <a:hlinkClick r:id="rId3"/>
              </a:rPr>
              <a:t>http://pbl4teachers.wikispaces.com/</a:t>
            </a:r>
            <a:r>
              <a:rPr lang="en-US" sz="3200" dirty="0" smtClean="0"/>
              <a:t> </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143000"/>
          </a:xfrm>
        </p:spPr>
        <p:txBody>
          <a:bodyPr>
            <a:normAutofit fontScale="90000"/>
          </a:bodyPr>
          <a:lstStyle/>
          <a:p>
            <a:r>
              <a:rPr lang="en-US" sz="5300" dirty="0" smtClean="0"/>
              <a:t>Resources</a:t>
            </a:r>
            <a:r>
              <a:rPr lang="en-US" dirty="0" smtClean="0"/>
              <a:t/>
            </a:r>
            <a:br>
              <a:rPr lang="en-US" dirty="0" smtClean="0"/>
            </a:br>
            <a:endParaRPr lang="en-US" sz="3600" dirty="0"/>
          </a:p>
        </p:txBody>
      </p:sp>
      <p:sp>
        <p:nvSpPr>
          <p:cNvPr id="3" name="Content Placeholder 2"/>
          <p:cNvSpPr>
            <a:spLocks noGrp="1"/>
          </p:cNvSpPr>
          <p:nvPr>
            <p:ph sz="half" idx="1"/>
          </p:nvPr>
        </p:nvSpPr>
        <p:spPr>
          <a:xfrm>
            <a:off x="457200" y="1676400"/>
            <a:ext cx="8077200" cy="4525963"/>
          </a:xfrm>
        </p:spPr>
        <p:txBody>
          <a:bodyPr>
            <a:noAutofit/>
          </a:bodyPr>
          <a:lstStyle/>
          <a:p>
            <a:r>
              <a:rPr lang="en-US" dirty="0" smtClean="0"/>
              <a:t>PBL for Teachers</a:t>
            </a:r>
            <a:br>
              <a:rPr lang="en-US" dirty="0" smtClean="0"/>
            </a:br>
            <a:r>
              <a:rPr lang="en-US" dirty="0" smtClean="0">
                <a:hlinkClick r:id="rId3"/>
              </a:rPr>
              <a:t>http://pbl4teachers.wikispaces.com/</a:t>
            </a:r>
            <a:r>
              <a:rPr lang="en-US" dirty="0" smtClean="0"/>
              <a:t> </a:t>
            </a:r>
          </a:p>
          <a:p>
            <a:pPr>
              <a:buNone/>
            </a:pPr>
            <a:endParaRPr lang="en-US" sz="2400" dirty="0" smtClean="0"/>
          </a:p>
          <a:p>
            <a:r>
              <a:rPr lang="en-US" sz="2400" dirty="0" smtClean="0"/>
              <a:t>Seymour </a:t>
            </a:r>
            <a:r>
              <a:rPr lang="en-US" sz="2400" dirty="0" err="1" smtClean="0"/>
              <a:t>Papert</a:t>
            </a:r>
            <a:r>
              <a:rPr lang="en-US" sz="2400" dirty="0" smtClean="0"/>
              <a:t>: Project-Based Learning. Inside a state juvenile correctional facility</a:t>
            </a:r>
            <a:br>
              <a:rPr lang="en-US" sz="2400" dirty="0" smtClean="0"/>
            </a:br>
            <a:r>
              <a:rPr lang="en-US" sz="2400" dirty="0" smtClean="0">
                <a:hlinkClick r:id="rId4"/>
              </a:rPr>
              <a:t>http://www.edutopia.org/seymour-papert-project-based-learning</a:t>
            </a:r>
            <a:endParaRPr lang="en-US" sz="2400" dirty="0" smtClean="0"/>
          </a:p>
          <a:p>
            <a:pPr>
              <a:buNone/>
            </a:pPr>
            <a:endParaRPr lang="en-US" sz="2400" dirty="0" smtClean="0"/>
          </a:p>
          <a:p>
            <a:r>
              <a:rPr lang="en-US" sz="2400" dirty="0" smtClean="0"/>
              <a:t>Project Based Learning from Educational Leadership</a:t>
            </a:r>
            <a:br>
              <a:rPr lang="en-US" sz="2400" dirty="0" smtClean="0"/>
            </a:br>
            <a:r>
              <a:rPr lang="en-US" sz="2400" dirty="0" smtClean="0">
                <a:hlinkClick r:id="rId5"/>
              </a:rPr>
              <a:t>http://www.ascd.org/publications/educational_leadership/feb08/vol65/num05/Project-Based_Learning.aspx</a:t>
            </a:r>
            <a:r>
              <a:rPr lang="en-US" sz="2400" dirty="0" smtClean="0"/>
              <a:t> </a:t>
            </a:r>
          </a:p>
          <a:p>
            <a:r>
              <a:rPr lang="en-US" sz="2400" dirty="0" smtClean="0"/>
              <a:t>Global Perspectives - </a:t>
            </a:r>
            <a:r>
              <a:rPr lang="en-US" sz="2400" dirty="0" smtClean="0">
                <a:hlinkClick r:id="rId6"/>
              </a:rPr>
              <a:t>http://www.cotf.edu/earthinfo</a:t>
            </a:r>
            <a:r>
              <a:rPr lang="en-US" sz="2400" dirty="0" smtClean="0"/>
              <a:t/>
            </a:r>
            <a:br>
              <a:rPr lang="en-US" sz="2400" dirty="0" smtClean="0"/>
            </a:br>
            <a:r>
              <a:rPr lang="en-US" sz="2400" dirty="0" smtClean="0"/>
              <a:t/>
            </a:r>
            <a:br>
              <a:rPr lang="en-US" sz="2400" dirty="0" smtClean="0"/>
            </a:b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sz="half" idx="1"/>
          </p:nvPr>
        </p:nvSpPr>
        <p:spPr>
          <a:xfrm>
            <a:off x="533400" y="1295400"/>
            <a:ext cx="8305800" cy="4525963"/>
          </a:xfrm>
        </p:spPr>
        <p:txBody>
          <a:bodyPr>
            <a:normAutofit fontScale="85000" lnSpcReduction="20000"/>
          </a:bodyPr>
          <a:lstStyle/>
          <a:p>
            <a:r>
              <a:rPr lang="en-US" dirty="0" smtClean="0"/>
              <a:t>Exploring the Environment</a:t>
            </a:r>
          </a:p>
          <a:p>
            <a:r>
              <a:rPr lang="en-US" dirty="0" smtClean="0">
                <a:hlinkClick r:id="rId3"/>
              </a:rPr>
              <a:t>http://www.cotf.edu/ete/</a:t>
            </a:r>
            <a:endParaRPr lang="en-US" dirty="0" smtClean="0"/>
          </a:p>
          <a:p>
            <a:r>
              <a:rPr lang="en-US" dirty="0" smtClean="0"/>
              <a:t>Project </a:t>
            </a:r>
            <a:r>
              <a:rPr lang="en-US" dirty="0" err="1" smtClean="0"/>
              <a:t>InSTEP</a:t>
            </a:r>
            <a:r>
              <a:rPr lang="en-US" dirty="0" smtClean="0"/>
              <a:t> Teacher Instructional Designs</a:t>
            </a:r>
          </a:p>
          <a:p>
            <a:r>
              <a:rPr lang="en-US" dirty="0" smtClean="0">
                <a:hlinkClick r:id="rId4"/>
              </a:rPr>
              <a:t>http://instep.cet.edu/instrucdes.html</a:t>
            </a:r>
            <a:endParaRPr lang="en-US" dirty="0" smtClean="0"/>
          </a:p>
          <a:p>
            <a:r>
              <a:rPr lang="en-US" dirty="0" smtClean="0"/>
              <a:t>PBL Essentials</a:t>
            </a:r>
          </a:p>
          <a:p>
            <a:r>
              <a:rPr lang="en-US" dirty="0" smtClean="0">
                <a:hlinkClick r:id="rId5"/>
              </a:rPr>
              <a:t>http://www.pbli.org/pbl/generic_pbl.htm</a:t>
            </a:r>
            <a:endParaRPr lang="en-US" dirty="0" smtClean="0"/>
          </a:p>
          <a:p>
            <a:r>
              <a:rPr lang="en-US" dirty="0" smtClean="0"/>
              <a:t>PBL in Math</a:t>
            </a:r>
          </a:p>
          <a:p>
            <a:r>
              <a:rPr lang="en-US" dirty="0" smtClean="0">
                <a:hlinkClick r:id="rId6"/>
              </a:rPr>
              <a:t>http://www.mcli.dist.maricopa.edu/pbl/sd96/knowns.html</a:t>
            </a:r>
            <a:endParaRPr lang="en-US" dirty="0" smtClean="0"/>
          </a:p>
          <a:p>
            <a:r>
              <a:rPr lang="en-US" dirty="0" smtClean="0"/>
              <a:t>PBL Clearinghouse</a:t>
            </a:r>
          </a:p>
          <a:p>
            <a:r>
              <a:rPr lang="en-US" dirty="0" smtClean="0">
                <a:hlinkClick r:id="rId7"/>
              </a:rPr>
              <a:t>http://www.udel.edu/pbl/problems/</a:t>
            </a:r>
            <a:r>
              <a:rPr lang="en-US" dirty="0" smtClean="0"/>
              <a:t> </a:t>
            </a:r>
          </a:p>
          <a:p>
            <a:r>
              <a:rPr lang="en-US" dirty="0" smtClean="0"/>
              <a:t>Project and Problem Based Learning</a:t>
            </a:r>
          </a:p>
          <a:p>
            <a:r>
              <a:rPr lang="en-US" dirty="0" smtClean="0">
                <a:hlinkClick r:id="rId8"/>
              </a:rPr>
              <a:t>http://www.uoregon.edu/~moursund/Math/pbl.htm</a:t>
            </a:r>
            <a:endParaRPr lang="en-US" dirty="0" smtClean="0"/>
          </a:p>
          <a:p>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685800" y="1524000"/>
            <a:ext cx="7772400" cy="2862322"/>
          </a:xfrm>
          <a:prstGeom prst="rect">
            <a:avLst/>
          </a:prstGeom>
          <a:noFill/>
          <a:ln w="9525">
            <a:noFill/>
            <a:miter lim="800000"/>
            <a:headEnd/>
            <a:tailEnd/>
          </a:ln>
        </p:spPr>
        <p:txBody>
          <a:bodyPr>
            <a:spAutoFit/>
          </a:bodyPr>
          <a:lstStyle/>
          <a:p>
            <a:pPr algn="ctr">
              <a:lnSpc>
                <a:spcPct val="90000"/>
              </a:lnSpc>
            </a:pPr>
            <a:r>
              <a:rPr lang="en-US" sz="4000" dirty="0" smtClean="0"/>
              <a:t>Project Based Learning site for students to practice </a:t>
            </a:r>
            <a:r>
              <a:rPr lang="en-US" sz="4000" dirty="0"/>
              <a:t>skills </a:t>
            </a:r>
            <a:r>
              <a:rPr lang="en-US" sz="4000" dirty="0" smtClean="0"/>
              <a:t> </a:t>
            </a:r>
            <a:endParaRPr lang="en-US" sz="4000" dirty="0"/>
          </a:p>
          <a:p>
            <a:pPr algn="ctr">
              <a:lnSpc>
                <a:spcPct val="90000"/>
              </a:lnSpc>
            </a:pPr>
            <a:endParaRPr lang="en-US" sz="4000" dirty="0"/>
          </a:p>
          <a:p>
            <a:pPr algn="ctr">
              <a:lnSpc>
                <a:spcPct val="90000"/>
              </a:lnSpc>
            </a:pPr>
            <a:r>
              <a:rPr lang="en-US" sz="4000" dirty="0" smtClean="0"/>
              <a:t> </a:t>
            </a:r>
            <a:endParaRPr lang="en-US" sz="4000" dirty="0"/>
          </a:p>
          <a:p>
            <a:pPr algn="ctr">
              <a:lnSpc>
                <a:spcPct val="90000"/>
              </a:lnSpc>
            </a:pPr>
            <a:r>
              <a:rPr lang="en-US" sz="4000" dirty="0"/>
              <a:t>http://www.studygs.net/pbl.htm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0"/>
            <a:ext cx="8229600" cy="792163"/>
          </a:xfrm>
        </p:spPr>
        <p:txBody>
          <a:bodyPr/>
          <a:lstStyle/>
          <a:p>
            <a:pPr eaLnBrk="1" hangingPunct="1"/>
            <a:r>
              <a:rPr lang="en-US" sz="3200" smtClean="0">
                <a:latin typeface="Arial Narrow" pitchFamily="34" charset="0"/>
              </a:rPr>
              <a:t>PBL vs. PBL</a:t>
            </a:r>
          </a:p>
        </p:txBody>
      </p:sp>
      <p:graphicFrame>
        <p:nvGraphicFramePr>
          <p:cNvPr id="4" name="Content Placeholder 3"/>
          <p:cNvGraphicFramePr>
            <a:graphicFrameLocks noGrp="1"/>
          </p:cNvGraphicFramePr>
          <p:nvPr>
            <p:ph idx="1"/>
          </p:nvPr>
        </p:nvGraphicFramePr>
        <p:xfrm>
          <a:off x="304800" y="533400"/>
          <a:ext cx="83820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676" name="TextBox 4"/>
          <p:cNvSpPr txBox="1">
            <a:spLocks noChangeArrowheads="1"/>
          </p:cNvSpPr>
          <p:nvPr/>
        </p:nvSpPr>
        <p:spPr bwMode="auto">
          <a:xfrm>
            <a:off x="3886200" y="1524000"/>
            <a:ext cx="1219200" cy="3416300"/>
          </a:xfrm>
          <a:prstGeom prst="rect">
            <a:avLst/>
          </a:prstGeom>
          <a:noFill/>
          <a:ln w="9525">
            <a:noFill/>
            <a:miter lim="800000"/>
            <a:headEnd/>
            <a:tailEnd/>
          </a:ln>
        </p:spPr>
        <p:txBody>
          <a:bodyPr>
            <a:spAutoFit/>
          </a:bodyPr>
          <a:lstStyle/>
          <a:p>
            <a:pPr algn="ctr"/>
            <a:endParaRPr lang="en-US" sz="1200" u="sng">
              <a:latin typeface="Arial Narrow" pitchFamily="34" charset="0"/>
            </a:endParaRPr>
          </a:p>
          <a:p>
            <a:pPr algn="ctr"/>
            <a:r>
              <a:rPr lang="en-US" sz="1200" u="sng">
                <a:latin typeface="Arial Narrow" pitchFamily="34" charset="0"/>
              </a:rPr>
              <a:t>Similarities</a:t>
            </a:r>
          </a:p>
          <a:p>
            <a:pPr algn="ctr"/>
            <a:r>
              <a:rPr lang="en-US" sz="1200" u="sng">
                <a:latin typeface="Arial Narrow" pitchFamily="34" charset="0"/>
              </a:rPr>
              <a:t>  </a:t>
            </a:r>
          </a:p>
          <a:p>
            <a:pPr algn="ctr">
              <a:buFontTx/>
              <a:buChar char="-"/>
            </a:pPr>
            <a:r>
              <a:rPr lang="en-US" sz="1200">
                <a:latin typeface="Arial Narrow" pitchFamily="34" charset="0"/>
              </a:rPr>
              <a:t> Both deal with a motivating prompt, a question or problem, that has to be addressed by creating a solution or product.</a:t>
            </a:r>
          </a:p>
          <a:p>
            <a:pPr algn="ctr">
              <a:buFontTx/>
              <a:buChar char="-"/>
            </a:pPr>
            <a:endParaRPr lang="en-US" sz="1200">
              <a:latin typeface="Arial Narrow" pitchFamily="34" charset="0"/>
            </a:endParaRPr>
          </a:p>
          <a:p>
            <a:pPr algn="ctr">
              <a:buFontTx/>
              <a:buChar char="-"/>
            </a:pPr>
            <a:r>
              <a:rPr lang="en-US" sz="1200">
                <a:latin typeface="Arial Narrow" pitchFamily="34" charset="0"/>
              </a:rPr>
              <a:t> Each is a valid      instructional strategy that promotes active learning and engages students.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2525</TotalTime>
  <Words>3845</Words>
  <Application>Microsoft Office PowerPoint</Application>
  <PresentationFormat>On-screen Show (4:3)</PresentationFormat>
  <Paragraphs>560</Paragraphs>
  <Slides>86</Slides>
  <Notes>86</Notes>
  <HiddenSlides>0</HiddenSlides>
  <MMClips>0</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Office Theme</vt:lpstr>
      <vt:lpstr>Project and Problem Based Learning   </vt:lpstr>
      <vt:lpstr>PBL FRAMEWORK</vt:lpstr>
      <vt:lpstr>Slide 3</vt:lpstr>
      <vt:lpstr>Slide 4</vt:lpstr>
      <vt:lpstr>Slide 5</vt:lpstr>
      <vt:lpstr>Slide 6</vt:lpstr>
      <vt:lpstr>What are the similarities between Project Based and Problem Based Learning?</vt:lpstr>
      <vt:lpstr>What are the differences between Project Based and Problem Based Learning?</vt:lpstr>
      <vt:lpstr>PBL vs. PBL</vt:lpstr>
      <vt:lpstr>Framework for 21st Century Learning  </vt:lpstr>
      <vt:lpstr>Slide 11</vt:lpstr>
      <vt:lpstr>Slide 12</vt:lpstr>
      <vt:lpstr>Slide 13</vt:lpstr>
      <vt:lpstr>What does the research say in regards to students?   </vt:lpstr>
      <vt:lpstr>What does the research say in regards to teachers?  </vt:lpstr>
      <vt:lpstr>What does the research say about PBL?</vt:lpstr>
      <vt:lpstr>What does the research say about PBL?</vt:lpstr>
      <vt:lpstr>What does the research say about PBL?</vt:lpstr>
      <vt:lpstr>What does the research say about PBL?</vt:lpstr>
      <vt:lpstr>Slide 20</vt:lpstr>
      <vt:lpstr>Slide 21</vt:lpstr>
      <vt:lpstr>Slide 22</vt:lpstr>
      <vt:lpstr>Slide 23</vt:lpstr>
      <vt:lpstr>Engage the Student and the Achievement will Follow  </vt:lpstr>
      <vt:lpstr>Slide 25</vt:lpstr>
      <vt:lpstr>Toxic Popcorn </vt:lpstr>
      <vt:lpstr>What do you know about PBL?</vt:lpstr>
      <vt:lpstr> </vt:lpstr>
      <vt:lpstr>Slide 29</vt:lpstr>
      <vt:lpstr>Redesign this Project</vt:lpstr>
      <vt:lpstr>PBL consists of two complementary interrelated processes </vt:lpstr>
      <vt:lpstr>PBL consists of two complementary interrelated processes </vt:lpstr>
      <vt:lpstr>Characteristics of PBL</vt:lpstr>
      <vt:lpstr>How does PBL work?</vt:lpstr>
      <vt:lpstr>Problem-based learning has as its organizing center an ill-structured problem which... </vt:lpstr>
      <vt:lpstr>Slide 36</vt:lpstr>
      <vt:lpstr>Examples of ill-structured problems used in PBL </vt:lpstr>
      <vt:lpstr>Slide 38</vt:lpstr>
      <vt:lpstr>Slide 39</vt:lpstr>
      <vt:lpstr>Slide 40</vt:lpstr>
      <vt:lpstr>Slide 41</vt:lpstr>
      <vt:lpstr>Slide 42</vt:lpstr>
      <vt:lpstr>Slide 43</vt:lpstr>
      <vt:lpstr>Slide 44</vt:lpstr>
      <vt:lpstr>PBL addresses student needs by taking learning theory into account with PBL: </vt:lpstr>
      <vt:lpstr>Teacher as coach…</vt:lpstr>
      <vt:lpstr>Student as active problem-solver  </vt:lpstr>
      <vt:lpstr>Problem as initial challenge to promote motivation and attention</vt:lpstr>
      <vt:lpstr>What are the benefits of PBL? </vt:lpstr>
      <vt:lpstr>What are the benefits of PBL? </vt:lpstr>
      <vt:lpstr>What are the benefits of PBL? </vt:lpstr>
      <vt:lpstr>What are the benefits of PBL? </vt:lpstr>
      <vt:lpstr>What are the benefits of PBL? </vt:lpstr>
      <vt:lpstr>Slide 54</vt:lpstr>
      <vt:lpstr>Slide 55</vt:lpstr>
      <vt:lpstr>Why Do PBL?</vt:lpstr>
      <vt:lpstr>Why Do PBL?</vt:lpstr>
      <vt:lpstr>Why Do PBL?</vt:lpstr>
      <vt:lpstr>Common Features of Problem Based Learning</vt:lpstr>
      <vt:lpstr>Slide 60</vt:lpstr>
      <vt:lpstr>Technology Integrated </vt:lpstr>
      <vt:lpstr>Slide 62</vt:lpstr>
      <vt:lpstr>Slide 63</vt:lpstr>
      <vt:lpstr>Slide 64</vt:lpstr>
      <vt:lpstr>Slide 65</vt:lpstr>
      <vt:lpstr>Benefits and Obstacles of PBL  </vt:lpstr>
      <vt:lpstr>PBL Benefits</vt:lpstr>
      <vt:lpstr>PBL Benefits</vt:lpstr>
      <vt:lpstr>Obstacles Described by Teachers</vt:lpstr>
      <vt:lpstr>Obstacles Described by Teachers</vt:lpstr>
      <vt:lpstr>Obstacles Described by Teachers</vt:lpstr>
      <vt:lpstr>Benefits Described by Students</vt:lpstr>
      <vt:lpstr>Benefits Described by Students</vt:lpstr>
      <vt:lpstr>Benefits Described by Students</vt:lpstr>
      <vt:lpstr>Benefits Described by Students</vt:lpstr>
      <vt:lpstr>Benefits Described by Students</vt:lpstr>
      <vt:lpstr>Slide 77</vt:lpstr>
      <vt:lpstr>Slide 78</vt:lpstr>
      <vt:lpstr>Slide 79</vt:lpstr>
      <vt:lpstr>Slide 80</vt:lpstr>
      <vt:lpstr>Slide 81</vt:lpstr>
      <vt:lpstr>Slide 82</vt:lpstr>
      <vt:lpstr>Slide 83</vt:lpstr>
      <vt:lpstr>Resources </vt:lpstr>
      <vt:lpstr>Resources </vt:lpstr>
      <vt:lpstr>Slide 86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38</cp:revision>
  <dcterms:created xsi:type="dcterms:W3CDTF">2010-10-31T18:55:03Z</dcterms:created>
  <dcterms:modified xsi:type="dcterms:W3CDTF">2011-04-26T20:58:20Z</dcterms:modified>
</cp:coreProperties>
</file>